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sldIdLst>
    <p:sldId id="295" r:id="rId2"/>
    <p:sldId id="298" r:id="rId3"/>
    <p:sldId id="299" r:id="rId4"/>
    <p:sldId id="300" r:id="rId5"/>
    <p:sldId id="302" r:id="rId6"/>
    <p:sldId id="296" r:id="rId7"/>
    <p:sldId id="259" r:id="rId8"/>
    <p:sldId id="260" r:id="rId9"/>
    <p:sldId id="261" r:id="rId10"/>
    <p:sldId id="262" r:id="rId11"/>
    <p:sldId id="264" r:id="rId12"/>
    <p:sldId id="271" r:id="rId13"/>
    <p:sldId id="273" r:id="rId14"/>
    <p:sldId id="274" r:id="rId15"/>
    <p:sldId id="275" r:id="rId16"/>
    <p:sldId id="276" r:id="rId17"/>
    <p:sldId id="277" r:id="rId18"/>
    <p:sldId id="292" r:id="rId19"/>
    <p:sldId id="291" r:id="rId20"/>
    <p:sldId id="310" r:id="rId21"/>
    <p:sldId id="281" r:id="rId22"/>
    <p:sldId id="282" r:id="rId23"/>
    <p:sldId id="283" r:id="rId24"/>
    <p:sldId id="294" r:id="rId25"/>
    <p:sldId id="284" r:id="rId26"/>
    <p:sldId id="285" r:id="rId27"/>
    <p:sldId id="293" r:id="rId28"/>
    <p:sldId id="286" r:id="rId29"/>
    <p:sldId id="287" r:id="rId30"/>
    <p:sldId id="288" r:id="rId31"/>
    <p:sldId id="297" r:id="rId32"/>
    <p:sldId id="290" r:id="rId33"/>
  </p:sldIdLst>
  <p:sldSz cx="15074900" cy="11309350"/>
  <p:notesSz cx="150749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3684" autoAdjust="0"/>
  </p:normalViewPr>
  <p:slideViewPr>
    <p:cSldViewPr>
      <p:cViewPr varScale="1">
        <p:scale>
          <a:sx n="63" d="100"/>
          <a:sy n="63" d="100"/>
        </p:scale>
        <p:origin x="175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69312" cy="113004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72030" y="1502081"/>
            <a:ext cx="12130839" cy="350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61235" y="6333236"/>
            <a:ext cx="1055243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BFBFBF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BFBFBF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53745" y="2601150"/>
            <a:ext cx="6557581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763573" y="2601150"/>
            <a:ext cx="6557581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BFBFBF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BFBFBF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BFBFBF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816852"/>
            <a:ext cx="15069310" cy="448360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3229843" y="9596626"/>
            <a:ext cx="1270" cy="435609"/>
          </a:xfrm>
          <a:custGeom>
            <a:avLst/>
            <a:gdLst/>
            <a:ahLst/>
            <a:cxnLst/>
            <a:rect l="l" t="t" r="r" b="b"/>
            <a:pathLst>
              <a:path w="1269" h="435609">
                <a:moveTo>
                  <a:pt x="0" y="435495"/>
                </a:moveTo>
                <a:lnTo>
                  <a:pt x="1181" y="0"/>
                </a:lnTo>
              </a:path>
            </a:pathLst>
          </a:custGeom>
          <a:ln w="30479">
            <a:solidFill>
              <a:srgbClr val="6F6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14404" y="9640823"/>
            <a:ext cx="1388363" cy="37337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85138" y="1184147"/>
            <a:ext cx="12099290" cy="26034"/>
          </a:xfrm>
          <a:custGeom>
            <a:avLst/>
            <a:gdLst/>
            <a:ahLst/>
            <a:cxnLst/>
            <a:rect l="l" t="t" r="r" b="b"/>
            <a:pathLst>
              <a:path w="12099290" h="26034">
                <a:moveTo>
                  <a:pt x="12098833" y="0"/>
                </a:moveTo>
                <a:lnTo>
                  <a:pt x="0" y="0"/>
                </a:lnTo>
                <a:lnTo>
                  <a:pt x="0" y="25908"/>
                </a:lnTo>
                <a:lnTo>
                  <a:pt x="12098833" y="25908"/>
                </a:lnTo>
                <a:lnTo>
                  <a:pt x="12098833" y="0"/>
                </a:lnTo>
                <a:close/>
              </a:path>
            </a:pathLst>
          </a:custGeom>
          <a:solidFill>
            <a:srgbClr val="EC1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2031" y="1500842"/>
            <a:ext cx="11573510" cy="2631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5957" y="2423482"/>
            <a:ext cx="13382985" cy="258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25466" y="10517696"/>
            <a:ext cx="4823968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53745" y="10517696"/>
            <a:ext cx="3467227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340542" y="9533392"/>
            <a:ext cx="510540" cy="511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BFBFBF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4.jpeg"/><Relationship Id="rId5" Type="http://schemas.openxmlformats.org/officeDocument/2006/relationships/image" Target="../media/image39.png"/><Relationship Id="rId10" Type="http://schemas.openxmlformats.org/officeDocument/2006/relationships/image" Target="../media/image26.svg"/><Relationship Id="rId4" Type="http://schemas.openxmlformats.org/officeDocument/2006/relationships/image" Target="../media/image38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10" Type="http://schemas.openxmlformats.org/officeDocument/2006/relationships/image" Target="../media/image4.jpe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s1k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hyperlink" Target="http://gs1kg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4.jpeg"/><Relationship Id="rId4" Type="http://schemas.openxmlformats.org/officeDocument/2006/relationships/image" Target="../media/image61.jpe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73.png"/><Relationship Id="rId7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67.png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10" Type="http://schemas.openxmlformats.org/officeDocument/2006/relationships/image" Target="../media/image4.jpe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nnormalkg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6730CD4F-4C5D-49BF-94AA-E53D4D4FA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2301" y="1387475"/>
            <a:ext cx="13382625" cy="5947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9600" b="1" dirty="0">
                <a:solidFill>
                  <a:srgbClr val="FF0000"/>
                </a:solidFill>
                <a:latin typeface="Tahoma"/>
                <a:cs typeface="Tahoma"/>
              </a:rPr>
              <a:t>Цифровая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9600" b="1" dirty="0">
                <a:solidFill>
                  <a:srgbClr val="FF0000"/>
                </a:solidFill>
                <a:latin typeface="Tahoma"/>
                <a:cs typeface="Tahoma"/>
              </a:rPr>
              <a:t> Маркировка товаров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ru-RU" sz="96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F46BCFEE-13F5-4D2D-BA1F-37CB1CC635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182" y="6672037"/>
            <a:ext cx="13749718" cy="41788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A2882-A971-4E5C-A1F6-19B4CF967E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1" y="485267"/>
            <a:ext cx="2295069" cy="5974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21">
            <a:extLst>
              <a:ext uri="{FF2B5EF4-FFF2-40B4-BE49-F238E27FC236}">
                <a16:creationId xmlns:a16="http://schemas.microsoft.com/office/drawing/2014/main" id="{25F7FBC9-C8E9-4E01-A6E8-4FF2416974D0}"/>
              </a:ext>
            </a:extLst>
          </p:cNvPr>
          <p:cNvSpPr/>
          <p:nvPr/>
        </p:nvSpPr>
        <p:spPr>
          <a:xfrm>
            <a:off x="755649" y="6257246"/>
            <a:ext cx="13696949" cy="3055029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6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ГК «Новая Норма»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6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надежный партнёр вашего бизнеса</a:t>
            </a:r>
            <a:endParaRPr lang="ru-RU" sz="66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7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3">
            <a:extLst>
              <a:ext uri="{FF2B5EF4-FFF2-40B4-BE49-F238E27FC236}">
                <a16:creationId xmlns:a16="http://schemas.microsoft.com/office/drawing/2014/main" id="{B676A080-7686-4739-B4E7-3D083BF8D1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43" y="6560820"/>
            <a:ext cx="15069310" cy="4483607"/>
          </a:xfrm>
          <a:prstGeom prst="rect">
            <a:avLst/>
          </a:prstGeom>
        </p:spPr>
      </p:pic>
      <p:sp>
        <p:nvSpPr>
          <p:cNvPr id="27" name="object 2">
            <a:extLst>
              <a:ext uri="{FF2B5EF4-FFF2-40B4-BE49-F238E27FC236}">
                <a16:creationId xmlns:a16="http://schemas.microsoft.com/office/drawing/2014/main" id="{A4E254EF-315E-493F-B783-671419E88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2031" y="1502081"/>
            <a:ext cx="12084919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345" dirty="0">
                <a:solidFill>
                  <a:srgbClr val="EE2736"/>
                </a:solidFill>
              </a:rPr>
              <a:t>Как работает прослеживаемость </a:t>
            </a:r>
            <a:endParaRPr spc="-345" dirty="0">
              <a:solidFill>
                <a:srgbClr val="EE2736"/>
              </a:solidFill>
            </a:endParaRPr>
          </a:p>
        </p:txBody>
      </p:sp>
      <p:pic>
        <p:nvPicPr>
          <p:cNvPr id="2056" name="Picture 8" descr="ОФД - ООО СТК">
            <a:extLst>
              <a:ext uri="{FF2B5EF4-FFF2-40B4-BE49-F238E27FC236}">
                <a16:creationId xmlns:a16="http://schemas.microsoft.com/office/drawing/2014/main" id="{9D4813D2-544B-44F6-8F52-7EDEA086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000" y="4348785"/>
            <a:ext cx="2643662" cy="264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Государственная налоговая служба КР - Организации - Open Data Kyrgyzstan">
            <a:extLst>
              <a:ext uri="{FF2B5EF4-FFF2-40B4-BE49-F238E27FC236}">
                <a16:creationId xmlns:a16="http://schemas.microsoft.com/office/drawing/2014/main" id="{5AB90286-436B-43ED-8605-B86E14C7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43" y="2901433"/>
            <a:ext cx="2045601" cy="204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Регистрация в системе маркировки &quot;Честный знак&quot;">
            <a:extLst>
              <a:ext uri="{FF2B5EF4-FFF2-40B4-BE49-F238E27FC236}">
                <a16:creationId xmlns:a16="http://schemas.microsoft.com/office/drawing/2014/main" id="{CF7F5258-945E-4306-9698-92B206AE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781" y="5857378"/>
            <a:ext cx="2679331" cy="21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5EA537F6-CD55-4AC4-9332-55386CFC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6240">
            <a:off x="2488541" y="6142190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15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923C9453-A5DD-4977-84BD-3BAC26CE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92" y="5077727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16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73C59CF7-BC26-426E-A454-53F7202A1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9676">
            <a:off x="10526826" y="6081194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17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53CCB7F8-C5EC-4997-BE09-804D0E195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759">
            <a:off x="10545309" y="4256349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18" name="Rectangle 121">
            <a:extLst>
              <a:ext uri="{FF2B5EF4-FFF2-40B4-BE49-F238E27FC236}">
                <a16:creationId xmlns:a16="http://schemas.microsoft.com/office/drawing/2014/main" id="{953BB70C-AC6F-4821-9442-B45F6E290B22}"/>
              </a:ext>
            </a:extLst>
          </p:cNvPr>
          <p:cNvSpPr/>
          <p:nvPr/>
        </p:nvSpPr>
        <p:spPr>
          <a:xfrm>
            <a:off x="579167" y="8615706"/>
            <a:ext cx="2128839" cy="533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</a:rPr>
              <a:t>2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</a:rPr>
              <a:t>D 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</a:rPr>
              <a:t>сканер</a:t>
            </a:r>
            <a:endParaRPr lang="ru-RU" sz="11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Rectangle 121">
            <a:extLst>
              <a:ext uri="{FF2B5EF4-FFF2-40B4-BE49-F238E27FC236}">
                <a16:creationId xmlns:a16="http://schemas.microsoft.com/office/drawing/2014/main" id="{78045F63-6F44-4A62-9ABF-141E7EC46E94}"/>
              </a:ext>
            </a:extLst>
          </p:cNvPr>
          <p:cNvSpPr/>
          <p:nvPr/>
        </p:nvSpPr>
        <p:spPr>
          <a:xfrm>
            <a:off x="1928556" y="4922833"/>
            <a:ext cx="2128839" cy="533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Сканировать 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</a:rPr>
              <a:t>код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</a:rPr>
              <a:t>Data Matrix</a:t>
            </a:r>
            <a:endParaRPr lang="ru-RU" sz="11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0" name="Rectangle 121">
            <a:extLst>
              <a:ext uri="{FF2B5EF4-FFF2-40B4-BE49-F238E27FC236}">
                <a16:creationId xmlns:a16="http://schemas.microsoft.com/office/drawing/2014/main" id="{EEEBEF27-7A9D-4795-86F0-C4CF5E7C3809}"/>
              </a:ext>
            </a:extLst>
          </p:cNvPr>
          <p:cNvSpPr/>
          <p:nvPr/>
        </p:nvSpPr>
        <p:spPr>
          <a:xfrm>
            <a:off x="5924681" y="3682821"/>
            <a:ext cx="2128839" cy="533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Кассовый чек с информаци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</a:rPr>
              <a:t>ей о выбывшем товаре</a:t>
            </a:r>
            <a:endParaRPr lang="ru-RU" sz="11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Rectangle 121">
            <a:extLst>
              <a:ext uri="{FF2B5EF4-FFF2-40B4-BE49-F238E27FC236}">
                <a16:creationId xmlns:a16="http://schemas.microsoft.com/office/drawing/2014/main" id="{C9AFB56F-805C-4C0C-AB8A-5F2719307EA5}"/>
              </a:ext>
            </a:extLst>
          </p:cNvPr>
          <p:cNvSpPr/>
          <p:nvPr/>
        </p:nvSpPr>
        <p:spPr>
          <a:xfrm>
            <a:off x="4158386" y="6713716"/>
            <a:ext cx="2128839" cy="533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Касса</a:t>
            </a:r>
            <a:endParaRPr lang="ru-RU" sz="11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2" name="Rectangle 121">
            <a:extLst>
              <a:ext uri="{FF2B5EF4-FFF2-40B4-BE49-F238E27FC236}">
                <a16:creationId xmlns:a16="http://schemas.microsoft.com/office/drawing/2014/main" id="{6756F14E-AA73-4FD7-9707-716D25EE5078}"/>
              </a:ext>
            </a:extLst>
          </p:cNvPr>
          <p:cNvSpPr/>
          <p:nvPr/>
        </p:nvSpPr>
        <p:spPr>
          <a:xfrm>
            <a:off x="12348841" y="7847200"/>
            <a:ext cx="1820303" cy="533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«Честный знак»</a:t>
            </a:r>
            <a:endParaRPr lang="ru-RU" sz="11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4" name="Rectangle 121">
            <a:extLst>
              <a:ext uri="{FF2B5EF4-FFF2-40B4-BE49-F238E27FC236}">
                <a16:creationId xmlns:a16="http://schemas.microsoft.com/office/drawing/2014/main" id="{282B447E-1D64-40B0-92AB-DE50E67E6FF5}"/>
              </a:ext>
            </a:extLst>
          </p:cNvPr>
          <p:cNvSpPr/>
          <p:nvPr/>
        </p:nvSpPr>
        <p:spPr>
          <a:xfrm rot="1364726">
            <a:off x="9716313" y="7210908"/>
            <a:ext cx="2128839" cy="533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Информация о выбывшем товаре</a:t>
            </a:r>
            <a:endParaRPr lang="ru-RU" sz="11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121">
            <a:extLst>
              <a:ext uri="{FF2B5EF4-FFF2-40B4-BE49-F238E27FC236}">
                <a16:creationId xmlns:a16="http://schemas.microsoft.com/office/drawing/2014/main" id="{A631FDE1-EE24-49C7-9A65-30C546A8AAE3}"/>
              </a:ext>
            </a:extLst>
          </p:cNvPr>
          <p:cNvSpPr/>
          <p:nvPr/>
        </p:nvSpPr>
        <p:spPr>
          <a:xfrm>
            <a:off x="6287225" y="7847200"/>
            <a:ext cx="2128839" cy="5334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Rectangle 121">
            <a:extLst>
              <a:ext uri="{FF2B5EF4-FFF2-40B4-BE49-F238E27FC236}">
                <a16:creationId xmlns:a16="http://schemas.microsoft.com/office/drawing/2014/main" id="{BBD0095D-1E28-44B9-AF10-3BACB1B2B3BA}"/>
              </a:ext>
            </a:extLst>
          </p:cNvPr>
          <p:cNvSpPr/>
          <p:nvPr/>
        </p:nvSpPr>
        <p:spPr>
          <a:xfrm rot="20075418">
            <a:off x="9364126" y="3374480"/>
            <a:ext cx="2128839" cy="6842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Кассовый чек с информаци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</a:rPr>
              <a:t>ей о выбывшем товаре</a:t>
            </a:r>
            <a:endParaRPr lang="ru-RU" sz="11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062" name="Picture 14" descr="Сканеры двумерных штрихкодов (2D)">
            <a:extLst>
              <a:ext uri="{FF2B5EF4-FFF2-40B4-BE49-F238E27FC236}">
                <a16:creationId xmlns:a16="http://schemas.microsoft.com/office/drawing/2014/main" id="{180EFD37-4EF7-4443-B0E5-5F4BA73FE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6488" y="6485837"/>
            <a:ext cx="1797960" cy="17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121">
            <a:extLst>
              <a:ext uri="{FF2B5EF4-FFF2-40B4-BE49-F238E27FC236}">
                <a16:creationId xmlns:a16="http://schemas.microsoft.com/office/drawing/2014/main" id="{45D56070-D835-44D0-A45F-45157E5E3061}"/>
              </a:ext>
            </a:extLst>
          </p:cNvPr>
          <p:cNvSpPr/>
          <p:nvPr/>
        </p:nvSpPr>
        <p:spPr>
          <a:xfrm flipV="1">
            <a:off x="9418738" y="5374652"/>
            <a:ext cx="518554" cy="66936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НН</a:t>
            </a: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BD91F5BF-BB21-4182-9FE7-36AE4AA3CB53}"/>
              </a:ext>
            </a:extLst>
          </p:cNvPr>
          <p:cNvSpPr/>
          <p:nvPr/>
        </p:nvSpPr>
        <p:spPr>
          <a:xfrm>
            <a:off x="3559190" y="4611919"/>
            <a:ext cx="2216687" cy="21857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9CB5FF-0178-4C5C-A2C8-E8D532108B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31480" y="8380600"/>
            <a:ext cx="1584790" cy="1376005"/>
          </a:xfrm>
          <a:prstGeom prst="rect">
            <a:avLst/>
          </a:prstGeom>
        </p:spPr>
      </p:pic>
      <p:sp>
        <p:nvSpPr>
          <p:cNvPr id="29" name="Rectangle 121">
            <a:extLst>
              <a:ext uri="{FF2B5EF4-FFF2-40B4-BE49-F238E27FC236}">
                <a16:creationId xmlns:a16="http://schemas.microsoft.com/office/drawing/2014/main" id="{6D24A878-CA04-4463-B562-B57612C8D08A}"/>
              </a:ext>
            </a:extLst>
          </p:cNvPr>
          <p:cNvSpPr/>
          <p:nvPr/>
        </p:nvSpPr>
        <p:spPr>
          <a:xfrm>
            <a:off x="12839892" y="9851278"/>
            <a:ext cx="1176378" cy="41153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</a:rPr>
              <a:t>«</a:t>
            </a:r>
            <a:r>
              <a:rPr lang="ru-RU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Текшер</a:t>
            </a: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</a:rPr>
              <a:t>»</a:t>
            </a:r>
            <a:endParaRPr lang="ru-RU" sz="11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CF75D2E-F5D6-48FB-B593-E6F05584CD7C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7" y="515931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7364" y="455049"/>
            <a:ext cx="14220251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514340" algn="l"/>
              </a:tabLst>
            </a:pPr>
            <a:r>
              <a:rPr lang="ru-RU" spc="-415" dirty="0">
                <a:solidFill>
                  <a:srgbClr val="FF0000"/>
                </a:solidFill>
              </a:rPr>
              <a:t>Подготовка собственных учетных систем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556950" y="9533392"/>
            <a:ext cx="294640" cy="5111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3100" spc="15" dirty="0">
                <a:solidFill>
                  <a:srgbClr val="FFFFFF"/>
                </a:solidFill>
                <a:latin typeface="Tahoma"/>
                <a:cs typeface="Tahoma"/>
              </a:rPr>
              <a:t>11</a:t>
            </a:fld>
            <a:endParaRPr sz="3100">
              <a:latin typeface="Tahoma"/>
              <a:cs typeface="Tahoma"/>
            </a:endParaRPr>
          </a:p>
        </p:txBody>
      </p:sp>
      <p:pic>
        <p:nvPicPr>
          <p:cNvPr id="3074" name="Picture 2" descr="Подключение к ЭДО, интеграция с учетными системами. - Пегас">
            <a:extLst>
              <a:ext uri="{FF2B5EF4-FFF2-40B4-BE49-F238E27FC236}">
                <a16:creationId xmlns:a16="http://schemas.microsoft.com/office/drawing/2014/main" id="{F8A974E8-6C5C-40D8-86DF-7D245026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4" y="2312792"/>
            <a:ext cx="2650725" cy="1767150"/>
          </a:xfrm>
          <a:prstGeom prst="rect">
            <a:avLst/>
          </a:prstGeom>
          <a:gradFill>
            <a:gsLst>
              <a:gs pos="2200">
                <a:srgbClr val="F90000"/>
              </a:gs>
              <a:gs pos="100000">
                <a:schemeClr val="tx1"/>
              </a:gs>
              <a:gs pos="100000">
                <a:srgbClr val="6A7888"/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5400000" scaled="1"/>
          </a:gradFill>
        </p:spPr>
      </p:pic>
      <p:pic>
        <p:nvPicPr>
          <p:cNvPr id="3076" name="Picture 4" descr="Компьютер с иконками социальных сетей | Бесплатно векторы">
            <a:extLst>
              <a:ext uri="{FF2B5EF4-FFF2-40B4-BE49-F238E27FC236}">
                <a16:creationId xmlns:a16="http://schemas.microsoft.com/office/drawing/2014/main" id="{7ACFE11C-B977-4522-8DF0-269F922F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006" y="4962624"/>
            <a:ext cx="2034646" cy="18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Иконки «Printer» — скачай бесплатно PNG и вектор">
            <a:extLst>
              <a:ext uri="{FF2B5EF4-FFF2-40B4-BE49-F238E27FC236}">
                <a16:creationId xmlns:a16="http://schemas.microsoft.com/office/drawing/2014/main" id="{957A21E8-58DE-4EB9-8E17-DCC27107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36" y="2312793"/>
            <a:ext cx="1767149" cy="176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arcode scanner stock vector illustration - Download Free Vectors, Clipart  Graphics &amp; Vector Art">
            <a:extLst>
              <a:ext uri="{FF2B5EF4-FFF2-40B4-BE49-F238E27FC236}">
                <a16:creationId xmlns:a16="http://schemas.microsoft.com/office/drawing/2014/main" id="{89E9540A-60AC-4BD5-A98D-489585E2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902" y="5130801"/>
            <a:ext cx="1893067" cy="173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Фискальный регистратор Штрих-Light-02Ф | «Касс-Центр»">
            <a:extLst>
              <a:ext uri="{FF2B5EF4-FFF2-40B4-BE49-F238E27FC236}">
                <a16:creationId xmlns:a16="http://schemas.microsoft.com/office/drawing/2014/main" id="{0EEB76E0-FEBA-4A44-8941-3ED26DB6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975" y="2298677"/>
            <a:ext cx="2294763" cy="173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ОФД - ООО СТК">
            <a:extLst>
              <a:ext uri="{FF2B5EF4-FFF2-40B4-BE49-F238E27FC236}">
                <a16:creationId xmlns:a16="http://schemas.microsoft.com/office/drawing/2014/main" id="{3D1FE9FB-8055-41B5-86A1-899CB320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144" y="5130801"/>
            <a:ext cx="2761738" cy="21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21">
            <a:extLst>
              <a:ext uri="{FF2B5EF4-FFF2-40B4-BE49-F238E27FC236}">
                <a16:creationId xmlns:a16="http://schemas.microsoft.com/office/drawing/2014/main" id="{BD44201F-3396-433B-BFDB-E733D807149C}"/>
              </a:ext>
            </a:extLst>
          </p:cNvPr>
          <p:cNvSpPr/>
          <p:nvPr/>
        </p:nvSpPr>
        <p:spPr>
          <a:xfrm>
            <a:off x="12426916" y="7321058"/>
            <a:ext cx="2057400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Заключить договор или дополнительное соглашение с ОФД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Rectangle 121">
            <a:extLst>
              <a:ext uri="{FF2B5EF4-FFF2-40B4-BE49-F238E27FC236}">
                <a16:creationId xmlns:a16="http://schemas.microsoft.com/office/drawing/2014/main" id="{0B3E9480-036B-4699-9BCD-B5711AE233A9}"/>
              </a:ext>
            </a:extLst>
          </p:cNvPr>
          <p:cNvSpPr/>
          <p:nvPr/>
        </p:nvSpPr>
        <p:spPr>
          <a:xfrm>
            <a:off x="10233378" y="5399743"/>
            <a:ext cx="2057400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Приобрести или обновить прошивку ККМ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0" name="Rectangle 121">
            <a:extLst>
              <a:ext uri="{FF2B5EF4-FFF2-40B4-BE49-F238E27FC236}">
                <a16:creationId xmlns:a16="http://schemas.microsoft.com/office/drawing/2014/main" id="{6B94BF9E-BE51-4AAD-88F3-6AFA92B9D5F3}"/>
              </a:ext>
            </a:extLst>
          </p:cNvPr>
          <p:cNvSpPr/>
          <p:nvPr/>
        </p:nvSpPr>
        <p:spPr>
          <a:xfrm>
            <a:off x="7670420" y="7321058"/>
            <a:ext cx="2057400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Приобрести ТСД и сканер для считывания кода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Data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Matrix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Rectangle 121">
            <a:extLst>
              <a:ext uri="{FF2B5EF4-FFF2-40B4-BE49-F238E27FC236}">
                <a16:creationId xmlns:a16="http://schemas.microsoft.com/office/drawing/2014/main" id="{1200FBD4-CB1F-4F0B-8217-1F58D4D85C55}"/>
              </a:ext>
            </a:extLst>
          </p:cNvPr>
          <p:cNvSpPr/>
          <p:nvPr/>
        </p:nvSpPr>
        <p:spPr>
          <a:xfrm>
            <a:off x="5694383" y="5468854"/>
            <a:ext cx="2245358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Приобрести принтер печати этикеток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2" name="Rectangle 121">
            <a:extLst>
              <a:ext uri="{FF2B5EF4-FFF2-40B4-BE49-F238E27FC236}">
                <a16:creationId xmlns:a16="http://schemas.microsoft.com/office/drawing/2014/main" id="{99925041-8689-45C7-882F-D0BDC62EBBAB}"/>
              </a:ext>
            </a:extLst>
          </p:cNvPr>
          <p:cNvSpPr/>
          <p:nvPr/>
        </p:nvSpPr>
        <p:spPr>
          <a:xfrm>
            <a:off x="3344159" y="7331787"/>
            <a:ext cx="1898919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Приобрести или обновить программное обеспечение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3" name="Rectangle 121">
            <a:extLst>
              <a:ext uri="{FF2B5EF4-FFF2-40B4-BE49-F238E27FC236}">
                <a16:creationId xmlns:a16="http://schemas.microsoft.com/office/drawing/2014/main" id="{5791EE0E-1498-4CDF-AC1C-9EC9329CBC47}"/>
              </a:ext>
            </a:extLst>
          </p:cNvPr>
          <p:cNvSpPr/>
          <p:nvPr/>
        </p:nvSpPr>
        <p:spPr>
          <a:xfrm>
            <a:off x="481441" y="5234552"/>
            <a:ext cx="1898919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Заключить договор с ЭДО, подключить его к системе маркировки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Rectangle 121">
            <a:extLst>
              <a:ext uri="{FF2B5EF4-FFF2-40B4-BE49-F238E27FC236}">
                <a16:creationId xmlns:a16="http://schemas.microsoft.com/office/drawing/2014/main" id="{8F4D65EB-CB26-4AF1-9F5F-AAE0503D4DD3}"/>
              </a:ext>
            </a:extLst>
          </p:cNvPr>
          <p:cNvSpPr/>
          <p:nvPr/>
        </p:nvSpPr>
        <p:spPr>
          <a:xfrm>
            <a:off x="1365250" y="3409768"/>
            <a:ext cx="761999" cy="73277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НН</a:t>
            </a:r>
          </a:p>
        </p:txBody>
      </p:sp>
      <p:sp>
        <p:nvSpPr>
          <p:cNvPr id="24" name="Rectangle 121">
            <a:extLst>
              <a:ext uri="{FF2B5EF4-FFF2-40B4-BE49-F238E27FC236}">
                <a16:creationId xmlns:a16="http://schemas.microsoft.com/office/drawing/2014/main" id="{3865A6DC-9BA1-40A7-B00B-E3B5A8CD8D56}"/>
              </a:ext>
            </a:extLst>
          </p:cNvPr>
          <p:cNvSpPr/>
          <p:nvPr/>
        </p:nvSpPr>
        <p:spPr>
          <a:xfrm>
            <a:off x="14103315" y="6104273"/>
            <a:ext cx="761999" cy="73277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НН</a:t>
            </a:r>
          </a:p>
        </p:txBody>
      </p:sp>
      <p:grpSp>
        <p:nvGrpSpPr>
          <p:cNvPr id="29" name="Group 12259">
            <a:extLst>
              <a:ext uri="{FF2B5EF4-FFF2-40B4-BE49-F238E27FC236}">
                <a16:creationId xmlns:a16="http://schemas.microsoft.com/office/drawing/2014/main" id="{C95C3837-7916-4769-8ECF-74044C6B4BF7}"/>
              </a:ext>
            </a:extLst>
          </p:cNvPr>
          <p:cNvGrpSpPr/>
          <p:nvPr/>
        </p:nvGrpSpPr>
        <p:grpSpPr>
          <a:xfrm>
            <a:off x="645061" y="1442012"/>
            <a:ext cx="13839253" cy="135357"/>
            <a:chOff x="0" y="0"/>
            <a:chExt cx="12098833" cy="0"/>
          </a:xfrm>
        </p:grpSpPr>
        <p:sp>
          <p:nvSpPr>
            <p:cNvPr id="30" name="Shape 239">
              <a:extLst>
                <a:ext uri="{FF2B5EF4-FFF2-40B4-BE49-F238E27FC236}">
                  <a16:creationId xmlns:a16="http://schemas.microsoft.com/office/drawing/2014/main" id="{C099D336-15AD-4542-9611-7DD3FEA29DAF}"/>
                </a:ext>
              </a:extLst>
            </p:cNvPr>
            <p:cNvSpPr/>
            <p:nvPr/>
          </p:nvSpPr>
          <p:spPr>
            <a:xfrm>
              <a:off x="0" y="0"/>
              <a:ext cx="12098833" cy="0"/>
            </a:xfrm>
            <a:custGeom>
              <a:avLst/>
              <a:gdLst/>
              <a:ahLst/>
              <a:cxnLst/>
              <a:rect l="0" t="0" r="0" b="0"/>
              <a:pathLst>
                <a:path w="12098833">
                  <a:moveTo>
                    <a:pt x="0" y="0"/>
                  </a:moveTo>
                  <a:lnTo>
                    <a:pt x="12098833" y="0"/>
                  </a:lnTo>
                </a:path>
              </a:pathLst>
            </a:custGeom>
            <a:noFill/>
            <a:ln w="25908" cap="flat" cmpd="sng" algn="ctr">
              <a:solidFill>
                <a:srgbClr val="EB1A2D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31" name="Shape 241">
              <a:extLst>
                <a:ext uri="{FF2B5EF4-FFF2-40B4-BE49-F238E27FC236}">
                  <a16:creationId xmlns:a16="http://schemas.microsoft.com/office/drawing/2014/main" id="{42BB1579-EDF9-493B-9D34-60D9361EE486}"/>
                </a:ext>
              </a:extLst>
            </p:cNvPr>
            <p:cNvSpPr/>
            <p:nvPr/>
          </p:nvSpPr>
          <p:spPr>
            <a:xfrm>
              <a:off x="0" y="0"/>
              <a:ext cx="12098833" cy="0"/>
            </a:xfrm>
            <a:custGeom>
              <a:avLst/>
              <a:gdLst/>
              <a:ahLst/>
              <a:cxnLst/>
              <a:rect l="0" t="0" r="0" b="0"/>
              <a:pathLst>
                <a:path w="12098833">
                  <a:moveTo>
                    <a:pt x="0" y="0"/>
                  </a:moveTo>
                  <a:lnTo>
                    <a:pt x="12098833" y="0"/>
                  </a:lnTo>
                </a:path>
              </a:pathLst>
            </a:custGeom>
            <a:noFill/>
            <a:ln w="25908" cap="flat" cmpd="sng" algn="ctr">
              <a:solidFill>
                <a:srgbClr val="EB1A2D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32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B3CB19BF-69E0-4578-A67E-72FFE8683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49364">
            <a:off x="2483272" y="3988202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33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17F68A8F-56AD-40FA-95D8-02039380C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84373">
            <a:off x="4628616" y="3988201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34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116CAB8A-E312-4E34-94C8-7DA068F9F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10738">
            <a:off x="11590599" y="3960030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35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7F841572-D1A6-4AD7-A4D0-F46623F68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11690">
            <a:off x="7262532" y="3927028"/>
            <a:ext cx="1089917" cy="108991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36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02F0BD94-95F3-439C-A3CD-5417256EC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84373">
            <a:off x="9392105" y="3960029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54B5D08-6215-4946-BEDB-9C1428CD90B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0363880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9EB75BDF-424F-480E-8DB4-A3541747EA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6950075"/>
            <a:ext cx="14630400" cy="425500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4850" y="244476"/>
            <a:ext cx="12127592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pc="-365" dirty="0">
                <a:solidFill>
                  <a:srgbClr val="EC1A2E"/>
                </a:solidFill>
              </a:rPr>
              <a:t> Регистрация в Честном знаке </a:t>
            </a:r>
            <a:endParaRPr spc="-365" dirty="0">
              <a:solidFill>
                <a:srgbClr val="EC1A2E"/>
              </a:solidFill>
            </a:endParaRPr>
          </a:p>
        </p:txBody>
      </p:sp>
      <p:pic>
        <p:nvPicPr>
          <p:cNvPr id="1026" name="Picture 2" descr="Регистрация в личном кабинете системы Честный ЗНАК">
            <a:extLst>
              <a:ext uri="{FF2B5EF4-FFF2-40B4-BE49-F238E27FC236}">
                <a16:creationId xmlns:a16="http://schemas.microsoft.com/office/drawing/2014/main" id="{2A375834-FE0C-4837-B9D4-A848E07BB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225675"/>
            <a:ext cx="5867400" cy="622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Вход в личный кабинет честный знак рф">
            <a:extLst>
              <a:ext uri="{FF2B5EF4-FFF2-40B4-BE49-F238E27FC236}">
                <a16:creationId xmlns:a16="http://schemas.microsoft.com/office/drawing/2014/main" id="{736F2852-9C7F-4857-ADCC-A853E6D10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15" y="2225675"/>
            <a:ext cx="6813728" cy="622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97B05-3CCA-4726-830B-ABEA9A73411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0379075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5" dirty="0"/>
              <a:t>13</a:t>
            </a:fld>
            <a:endParaRPr spc="15" dirty="0"/>
          </a:p>
        </p:txBody>
      </p:sp>
      <p:pic>
        <p:nvPicPr>
          <p:cNvPr id="3076" name="Picture 4" descr="Регистрация в честном знаке">
            <a:extLst>
              <a:ext uri="{FF2B5EF4-FFF2-40B4-BE49-F238E27FC236}">
                <a16:creationId xmlns:a16="http://schemas.microsoft.com/office/drawing/2014/main" id="{613C25F8-DC44-4C89-83BB-A3227D65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1539875"/>
            <a:ext cx="8315541" cy="44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F11208-FA46-432F-96B3-F36C56B2FA7E}"/>
              </a:ext>
            </a:extLst>
          </p:cNvPr>
          <p:cNvSpPr txBox="1"/>
          <p:nvPr/>
        </p:nvSpPr>
        <p:spPr>
          <a:xfrm>
            <a:off x="-311150" y="341030"/>
            <a:ext cx="1493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случае наличия склада, необходимо его указать.</a:t>
            </a:r>
            <a:endParaRPr lang="ru-RU" sz="40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B376-56CF-4FD0-A4B8-9CD4EA25A449}"/>
              </a:ext>
            </a:extLst>
          </p:cNvPr>
          <p:cNvSpPr txBox="1"/>
          <p:nvPr/>
        </p:nvSpPr>
        <p:spPr>
          <a:xfrm>
            <a:off x="527050" y="1576401"/>
            <a:ext cx="53339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rgbClr val="454545"/>
                </a:solidFill>
                <a:effectLst/>
                <a:latin typeface="Istok Web"/>
              </a:rPr>
              <a:t>Далее указываем ОФД (оператор фискальных данных), с которым у вас заключен договор. В случае если у вас нет возможности осуществлять постоянный обмен с ОФД из-за того, что вы осуществляете свою деятельность в удаленных от сети передачи данных, то выберите соответствующий пункт. </a:t>
            </a:r>
          </a:p>
        </p:txBody>
      </p:sp>
      <p:pic>
        <p:nvPicPr>
          <p:cNvPr id="3078" name="Picture 6" descr="Регистрация в честном знаке">
            <a:extLst>
              <a:ext uri="{FF2B5EF4-FFF2-40B4-BE49-F238E27FC236}">
                <a16:creationId xmlns:a16="http://schemas.microsoft.com/office/drawing/2014/main" id="{16B1B7E1-EF77-410D-9058-71B7ADA13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6313284"/>
            <a:ext cx="8315541" cy="44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DA336F-5F2E-45B1-8852-008DB5609CB9}"/>
              </a:ext>
            </a:extLst>
          </p:cNvPr>
          <p:cNvSpPr txBox="1"/>
          <p:nvPr/>
        </p:nvSpPr>
        <p:spPr>
          <a:xfrm>
            <a:off x="527050" y="6313284"/>
            <a:ext cx="5181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0" dirty="0">
                <a:solidFill>
                  <a:srgbClr val="454545"/>
                </a:solidFill>
                <a:effectLst/>
              </a:rPr>
              <a:t>Торговать маркированной табачной продукцией можно и без ОФД</a:t>
            </a:r>
            <a:r>
              <a:rPr lang="ru-RU" sz="2800" b="0" i="0" dirty="0">
                <a:solidFill>
                  <a:srgbClr val="454545"/>
                </a:solidFill>
                <a:effectLst/>
              </a:rPr>
              <a:t>, однако это не освобождает вас от необходимости передавать данные о ней в ИС МОТП.</a:t>
            </a:r>
            <a:br>
              <a:rPr lang="ru-RU" sz="2800" dirty="0"/>
            </a:br>
            <a:r>
              <a:rPr lang="ru-RU" sz="2800" b="0" i="0" dirty="0">
                <a:solidFill>
                  <a:srgbClr val="454545"/>
                </a:solidFill>
                <a:effectLst/>
              </a:rPr>
              <a:t>После заполнения всех полей, нажимает кнопку «Зарегистрироваться»</a:t>
            </a:r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FE0E0B-FE9D-487A-8408-7B2838C9280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0488838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4E83EC70-F7CE-42F0-983C-AB454BE5C2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57" y="6873875"/>
            <a:ext cx="14766293" cy="435999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201B08F-73ED-44D8-979E-750A68E13F07}"/>
              </a:ext>
            </a:extLst>
          </p:cNvPr>
          <p:cNvSpPr/>
          <p:nvPr/>
        </p:nvSpPr>
        <p:spPr>
          <a:xfrm>
            <a:off x="7689850" y="1463675"/>
            <a:ext cx="2819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49282-D097-40C0-9474-286E849D5AE0}"/>
              </a:ext>
            </a:extLst>
          </p:cNvPr>
          <p:cNvSpPr txBox="1"/>
          <p:nvPr/>
        </p:nvSpPr>
        <p:spPr>
          <a:xfrm>
            <a:off x="1289050" y="286621"/>
            <a:ext cx="1356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i="0" dirty="0">
                <a:solidFill>
                  <a:srgbClr val="FF0000"/>
                </a:solidFill>
                <a:effectLst/>
              </a:rPr>
              <a:t>Интерфейс выглядит следующим образом:</a:t>
            </a:r>
            <a:endParaRPr lang="ru-RU" sz="54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Регистрация в честном знаке">
            <a:extLst>
              <a:ext uri="{FF2B5EF4-FFF2-40B4-BE49-F238E27FC236}">
                <a16:creationId xmlns:a16="http://schemas.microsoft.com/office/drawing/2014/main" id="{FA2833F8-6D24-4DF6-8F0A-9BF3B44B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2640248"/>
            <a:ext cx="12115800" cy="741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EEAFF5-B9D1-494F-85F9-0587125ED20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0488838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5" dirty="0"/>
              <a:t>15</a:t>
            </a:fld>
            <a:endParaRPr spc="15" dirty="0"/>
          </a:p>
        </p:txBody>
      </p:sp>
      <p:grpSp>
        <p:nvGrpSpPr>
          <p:cNvPr id="9" name="object 2">
            <a:extLst>
              <a:ext uri="{FF2B5EF4-FFF2-40B4-BE49-F238E27FC236}">
                <a16:creationId xmlns:a16="http://schemas.microsoft.com/office/drawing/2014/main" id="{C1CCCACA-B1A8-4C6A-A865-C3D4F8CB9F99}"/>
              </a:ext>
            </a:extLst>
          </p:cNvPr>
          <p:cNvGrpSpPr/>
          <p:nvPr/>
        </p:nvGrpSpPr>
        <p:grpSpPr>
          <a:xfrm>
            <a:off x="33452" y="6825743"/>
            <a:ext cx="15069310" cy="4483607"/>
            <a:chOff x="0" y="6816852"/>
            <a:chExt cx="15069310" cy="4483607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937BBDA7-FFB5-4D8A-8721-26034ACDA91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16852"/>
              <a:ext cx="15069310" cy="4483607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00117214-E21E-484E-8E11-643C7721AEE9}"/>
                </a:ext>
              </a:extLst>
            </p:cNvPr>
            <p:cNvSpPr/>
            <p:nvPr/>
          </p:nvSpPr>
          <p:spPr>
            <a:xfrm>
              <a:off x="13229843" y="9596626"/>
              <a:ext cx="1270" cy="435609"/>
            </a:xfrm>
            <a:custGeom>
              <a:avLst/>
              <a:gdLst/>
              <a:ahLst/>
              <a:cxnLst/>
              <a:rect l="l" t="t" r="r" b="b"/>
              <a:pathLst>
                <a:path w="1269" h="435609">
                  <a:moveTo>
                    <a:pt x="0" y="435495"/>
                  </a:moveTo>
                  <a:lnTo>
                    <a:pt x="1181" y="0"/>
                  </a:lnTo>
                </a:path>
              </a:pathLst>
            </a:custGeom>
            <a:ln w="30479">
              <a:solidFill>
                <a:srgbClr val="6F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46" name="Picture 2" descr="Регистрация в честном знаке">
            <a:extLst>
              <a:ext uri="{FF2B5EF4-FFF2-40B4-BE49-F238E27FC236}">
                <a16:creationId xmlns:a16="http://schemas.microsoft.com/office/drawing/2014/main" id="{E355B49D-33BC-4B78-B29A-4962F3CD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3292476"/>
            <a:ext cx="1253164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ACEA5C-A057-4542-A9AA-7B12DC31EF00}"/>
              </a:ext>
            </a:extLst>
          </p:cNvPr>
          <p:cNvSpPr txBox="1"/>
          <p:nvPr/>
        </p:nvSpPr>
        <p:spPr>
          <a:xfrm>
            <a:off x="1365250" y="1264783"/>
            <a:ext cx="126591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i="0" dirty="0">
                <a:solidFill>
                  <a:srgbClr val="FF0000"/>
                </a:solidFill>
                <a:effectLst/>
              </a:rPr>
              <a:t>Кабинет предоставляет всю необходимую информацию.</a:t>
            </a:r>
            <a:endParaRPr lang="ru-RU" sz="5400" b="1" dirty="0">
              <a:solidFill>
                <a:srgbClr val="FF0000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808065-A4B1-4311-8C9C-6A96BD62DCC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493049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5E0510F-F9FF-4358-B8E5-ED58FE1603EF}"/>
              </a:ext>
            </a:extLst>
          </p:cNvPr>
          <p:cNvSpPr/>
          <p:nvPr/>
        </p:nvSpPr>
        <p:spPr>
          <a:xfrm>
            <a:off x="11016388" y="7592600"/>
            <a:ext cx="968031" cy="263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9B781229-21B6-489F-BD0C-A580ACD9E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0050" y="224123"/>
            <a:ext cx="1122172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5100" dirty="0">
                <a:solidFill>
                  <a:srgbClr val="EC1A2E"/>
                </a:solidFill>
              </a:rPr>
              <a:t>Описание товара </a:t>
            </a:r>
            <a:endParaRPr sz="51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5" dirty="0"/>
              <a:t>16</a:t>
            </a:fld>
            <a:endParaRPr spc="15" dirty="0"/>
          </a:p>
        </p:txBody>
      </p:sp>
      <p:grpSp>
        <p:nvGrpSpPr>
          <p:cNvPr id="9" name="object 2">
            <a:extLst>
              <a:ext uri="{FF2B5EF4-FFF2-40B4-BE49-F238E27FC236}">
                <a16:creationId xmlns:a16="http://schemas.microsoft.com/office/drawing/2014/main" id="{0BFCAFA5-3ED5-403B-BA13-97429CC2D35F}"/>
              </a:ext>
            </a:extLst>
          </p:cNvPr>
          <p:cNvGrpSpPr/>
          <p:nvPr/>
        </p:nvGrpSpPr>
        <p:grpSpPr>
          <a:xfrm>
            <a:off x="33452" y="6825743"/>
            <a:ext cx="15069310" cy="4483607"/>
            <a:chOff x="0" y="6816852"/>
            <a:chExt cx="15069310" cy="4483607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D86206C3-AA9D-41DF-B96B-847056ED61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16852"/>
              <a:ext cx="15069310" cy="4483607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9BF250BD-18F2-4BCF-AA25-FB68F39B1081}"/>
                </a:ext>
              </a:extLst>
            </p:cNvPr>
            <p:cNvSpPr/>
            <p:nvPr/>
          </p:nvSpPr>
          <p:spPr>
            <a:xfrm>
              <a:off x="13229843" y="9596626"/>
              <a:ext cx="1270" cy="435609"/>
            </a:xfrm>
            <a:custGeom>
              <a:avLst/>
              <a:gdLst/>
              <a:ahLst/>
              <a:cxnLst/>
              <a:rect l="l" t="t" r="r" b="b"/>
              <a:pathLst>
                <a:path w="1269" h="435609">
                  <a:moveTo>
                    <a:pt x="0" y="435495"/>
                  </a:moveTo>
                  <a:lnTo>
                    <a:pt x="1181" y="0"/>
                  </a:lnTo>
                </a:path>
              </a:pathLst>
            </a:custGeom>
            <a:ln w="30479">
              <a:solidFill>
                <a:srgbClr val="6F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3">
            <a:extLst>
              <a:ext uri="{FF2B5EF4-FFF2-40B4-BE49-F238E27FC236}">
                <a16:creationId xmlns:a16="http://schemas.microsoft.com/office/drawing/2014/main" id="{706E1755-0E6F-4CDF-AC1E-A33254DF8A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02" y="6961128"/>
            <a:ext cx="14946198" cy="44836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13E66F-5695-4D15-A7D2-7E15D8B6C63B}"/>
              </a:ext>
            </a:extLst>
          </p:cNvPr>
          <p:cNvSpPr txBox="1"/>
          <p:nvPr/>
        </p:nvSpPr>
        <p:spPr>
          <a:xfrm>
            <a:off x="9271765" y="2056987"/>
            <a:ext cx="4880610" cy="243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r>
              <a:rPr lang="ru-RU" sz="2400" b="1" dirty="0">
                <a:solidFill>
                  <a:srgbClr val="EB1A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Для описания продукции </a:t>
            </a:r>
            <a:r>
              <a:rPr lang="ru-RU" sz="2400" b="1" dirty="0">
                <a:solidFill>
                  <a:srgbClr val="EB1A2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и генерации номеров </a:t>
            </a:r>
            <a:r>
              <a:rPr lang="en-US" sz="2400" b="1" dirty="0">
                <a:solidFill>
                  <a:srgbClr val="EB1A2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GTIN </a:t>
            </a:r>
            <a:r>
              <a:rPr lang="ru-RU" sz="2400" b="1" dirty="0">
                <a:solidFill>
                  <a:srgbClr val="EB1A2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следует использовать сервис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http://gs1kg.org/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endParaRPr lang="ru-RU" sz="2400" b="1" dirty="0">
              <a:solidFill>
                <a:srgbClr val="EB1A2D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F4B5E-F83C-40EA-A8D5-7C02845F62FD}"/>
              </a:ext>
            </a:extLst>
          </p:cNvPr>
          <p:cNvSpPr txBox="1"/>
          <p:nvPr/>
        </p:nvSpPr>
        <p:spPr>
          <a:xfrm>
            <a:off x="1493986" y="2004010"/>
            <a:ext cx="780590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GTIN предназначен для идентификации группы изделий</a:t>
            </a:r>
            <a:endParaRPr lang="en-US" sz="3600" dirty="0"/>
          </a:p>
          <a:p>
            <a:r>
              <a:rPr lang="ru-RU" sz="3600" dirty="0"/>
              <a:t>с одинаковыми потребительскими свойствами. </a:t>
            </a:r>
          </a:p>
          <a:p>
            <a:endParaRPr lang="en-US" sz="3600" dirty="0"/>
          </a:p>
          <a:p>
            <a:r>
              <a:rPr lang="ru-RU" sz="3600" dirty="0"/>
              <a:t>Получать </a:t>
            </a:r>
            <a:r>
              <a:rPr lang="ru-RU" sz="3600" dirty="0" err="1"/>
              <a:t>GTIN'ы</a:t>
            </a:r>
            <a:r>
              <a:rPr lang="ru-RU" sz="3600" dirty="0"/>
              <a:t> на одинаковые изделия НЕ НУЖНО. </a:t>
            </a:r>
            <a:endParaRPr lang="en-US" sz="3600" dirty="0"/>
          </a:p>
          <a:p>
            <a:r>
              <a:rPr lang="ru-RU" sz="3600" dirty="0"/>
              <a:t>Обратите внимание на атрибут Дата публикации (план). </a:t>
            </a:r>
            <a:endParaRPr lang="en-US" sz="3600" dirty="0"/>
          </a:p>
          <a:p>
            <a:r>
              <a:rPr lang="ru-RU" sz="3600" dirty="0"/>
              <a:t>Укажите здесь дату, начиная с которой описание товара считается законченным и доступным публично. ) </a:t>
            </a:r>
            <a:endParaRPr lang="en-US" sz="3600" dirty="0"/>
          </a:p>
          <a:p>
            <a:endParaRPr lang="en-US" dirty="0"/>
          </a:p>
          <a:p>
            <a:r>
              <a:rPr lang="ru-RU" sz="3600" dirty="0"/>
              <a:t>GTIN присваивается на каждый размер модельного ряда</a:t>
            </a:r>
            <a:r>
              <a:rPr lang="ru-RU" sz="3200" dirty="0"/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9285EC-AA2F-41E6-99EF-C51B6382E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91" t="13446" r="39890" b="61504"/>
          <a:stretch/>
        </p:blipFill>
        <p:spPr>
          <a:xfrm>
            <a:off x="9577508" y="4892435"/>
            <a:ext cx="4813822" cy="335482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46DA25-D63F-477B-B2E1-D8FAC1457A56}"/>
              </a:ext>
            </a:extLst>
          </p:cNvPr>
          <p:cNvSpPr/>
          <p:nvPr/>
        </p:nvSpPr>
        <p:spPr>
          <a:xfrm>
            <a:off x="11016388" y="6264275"/>
            <a:ext cx="968031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2" name="Picture 8" descr="GS1 logo">
            <a:extLst>
              <a:ext uri="{FF2B5EF4-FFF2-40B4-BE49-F238E27FC236}">
                <a16:creationId xmlns:a16="http://schemas.microsoft.com/office/drawing/2014/main" id="{48BF983B-6953-4D84-9206-93D1A397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014" y="5094419"/>
            <a:ext cx="3118535" cy="14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89C88E-B9B4-40A9-AC41-F425AEB6B78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493049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3">
            <a:extLst>
              <a:ext uri="{FF2B5EF4-FFF2-40B4-BE49-F238E27FC236}">
                <a16:creationId xmlns:a16="http://schemas.microsoft.com/office/drawing/2014/main" id="{3986DC2C-66A6-46CF-87B4-C59B08C129F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57" y="6873875"/>
            <a:ext cx="14690093" cy="435999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912F3-2437-44E2-A111-B6B0AD551E27}"/>
              </a:ext>
            </a:extLst>
          </p:cNvPr>
          <p:cNvSpPr/>
          <p:nvPr/>
        </p:nvSpPr>
        <p:spPr>
          <a:xfrm>
            <a:off x="11423650" y="4892675"/>
            <a:ext cx="3124200" cy="511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D5A56-5E59-4241-8D1D-BB34F002BAEB}"/>
              </a:ext>
            </a:extLst>
          </p:cNvPr>
          <p:cNvSpPr txBox="1"/>
          <p:nvPr/>
        </p:nvSpPr>
        <p:spPr>
          <a:xfrm>
            <a:off x="931181" y="1351036"/>
            <a:ext cx="765175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Информация о предметах торговли хранится в базе данных</a:t>
            </a:r>
            <a:r>
              <a:rPr lang="en-US" sz="2400" dirty="0"/>
              <a:t> </a:t>
            </a:r>
            <a:r>
              <a:rPr lang="en-US" sz="2400" b="0" i="0" dirty="0">
                <a:effectLst/>
                <a:latin typeface="Gotham SSm A"/>
              </a:rPr>
              <a:t>GS1 </a:t>
            </a:r>
            <a:r>
              <a:rPr lang="ru-RU" sz="2400" b="0" i="0" dirty="0">
                <a:effectLst/>
                <a:latin typeface="Gotham SSm A"/>
              </a:rPr>
              <a:t>Кыргызстан</a:t>
            </a:r>
            <a:r>
              <a:rPr lang="en-US" sz="2400" b="0" i="0" dirty="0">
                <a:effectLst/>
                <a:latin typeface="Gotham SSm A"/>
              </a:rPr>
              <a:t> </a:t>
            </a:r>
            <a:r>
              <a:rPr lang="ru-RU" sz="2400" dirty="0"/>
              <a:t>в виде таблиц с наборами полей. Каждое поле представляет собой атрибут, совокупность которых описывает все характерные</a:t>
            </a:r>
          </a:p>
          <a:p>
            <a:r>
              <a:rPr lang="ru-RU" sz="2400" dirty="0"/>
              <a:t>признаки предмета торговли. Есть обязательные к заполнению атрибуты и есть опциональные,</a:t>
            </a:r>
          </a:p>
          <a:p>
            <a:r>
              <a:rPr lang="ru-RU" sz="2400" dirty="0"/>
              <a:t>значения которых пользователь указывает по своему усмотрению.</a:t>
            </a:r>
          </a:p>
          <a:p>
            <a:r>
              <a:rPr lang="ru-RU" sz="2400" dirty="0"/>
              <a:t>За правильность и достоверность предоставленных по проекту МДО данных отвечает владелец</a:t>
            </a:r>
          </a:p>
          <a:p>
            <a:r>
              <a:rPr lang="ru-RU" sz="2400" dirty="0"/>
              <a:t>данных (производитель, дистрибьютор, ритейлер или оптовик), т.е. сторона, ответственная за</a:t>
            </a:r>
          </a:p>
          <a:p>
            <a:r>
              <a:rPr lang="ru-RU" sz="2400" dirty="0"/>
              <a:t>ввод данных.</a:t>
            </a:r>
          </a:p>
          <a:p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9E60D45-2034-4271-BCB0-6A5E5EC1C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277"/>
          <a:stretch/>
        </p:blipFill>
        <p:spPr>
          <a:xfrm>
            <a:off x="981075" y="6750260"/>
            <a:ext cx="13358812" cy="34001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3FC8DD-6B05-451E-9B4C-A1A514C1F5F8}"/>
              </a:ext>
            </a:extLst>
          </p:cNvPr>
          <p:cNvSpPr txBox="1"/>
          <p:nvPr/>
        </p:nvSpPr>
        <p:spPr>
          <a:xfrm>
            <a:off x="8655956" y="1429826"/>
            <a:ext cx="56839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При работе с шаблоном (См. раздел №4):</a:t>
            </a:r>
          </a:p>
          <a:p>
            <a:r>
              <a:rPr lang="ru-RU" sz="2400" dirty="0"/>
              <a:t>Штрих-код/GTIN</a:t>
            </a:r>
          </a:p>
          <a:p>
            <a:r>
              <a:rPr lang="ru-RU" sz="2400" dirty="0"/>
              <a:t>Модель производителя</a:t>
            </a:r>
          </a:p>
          <a:p>
            <a:r>
              <a:rPr lang="ru-RU" sz="2400" dirty="0"/>
              <a:t>Дата публикации (план)</a:t>
            </a:r>
          </a:p>
          <a:p>
            <a:r>
              <a:rPr lang="ru-RU" sz="2400" dirty="0"/>
              <a:t>Наименование товара на этикетке</a:t>
            </a:r>
          </a:p>
          <a:p>
            <a:r>
              <a:rPr lang="ru-RU" sz="2400" dirty="0"/>
              <a:t>Бренд (торговая марка)</a:t>
            </a:r>
          </a:p>
          <a:p>
            <a:r>
              <a:rPr lang="ru-RU" sz="2400" dirty="0"/>
              <a:t>ИНН производителя/импортёра</a:t>
            </a:r>
          </a:p>
          <a:p>
            <a:r>
              <a:rPr lang="ru-RU" sz="2400" dirty="0"/>
              <a:t>Вид обуви</a:t>
            </a:r>
          </a:p>
          <a:p>
            <a:r>
              <a:rPr lang="ru-RU" sz="2400" dirty="0"/>
              <a:t>Материал верха</a:t>
            </a:r>
          </a:p>
          <a:p>
            <a:r>
              <a:rPr lang="ru-RU" sz="2400" dirty="0"/>
              <a:t>Материал подкладки</a:t>
            </a:r>
          </a:p>
          <a:p>
            <a:r>
              <a:rPr lang="ru-RU" sz="2400" dirty="0"/>
              <a:t>Материал низа</a:t>
            </a:r>
          </a:p>
          <a:p>
            <a:r>
              <a:rPr lang="ru-RU" sz="2400" dirty="0"/>
              <a:t>ТНВЭД</a:t>
            </a: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AC9C0324-8E02-4E2A-BABE-2B3DB38F0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1075" y="166223"/>
            <a:ext cx="6928757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>
                <a:solidFill>
                  <a:srgbClr val="EC1A2E"/>
                </a:solidFill>
              </a:rPr>
              <a:t>Описание продукции с помощью атрибутов</a:t>
            </a:r>
            <a:endParaRPr lang="ru-RU" sz="5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EBBED9-EA49-40A8-9105-DC7DC4FA68A2}"/>
              </a:ext>
            </a:extLst>
          </p:cNvPr>
          <p:cNvSpPr txBox="1"/>
          <p:nvPr/>
        </p:nvSpPr>
        <p:spPr>
          <a:xfrm>
            <a:off x="8582931" y="-80369"/>
            <a:ext cx="675095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EC1A2E"/>
                </a:solidFill>
              </a:rPr>
              <a:t>Обязательные к заполнению атрибуты</a:t>
            </a:r>
            <a:endParaRPr lang="ru-RU" sz="44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7771C3-2D74-4B45-9483-2A7F16CD998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0393451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20CD1C-B9DD-4A4C-8382-F02D580B1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01" t="14055" r="25737" b="9562"/>
          <a:stretch/>
        </p:blipFill>
        <p:spPr>
          <a:xfrm>
            <a:off x="7994650" y="1327565"/>
            <a:ext cx="6456084" cy="9294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CB6DA-06DE-4302-AB5D-B8F011BEB0B6}"/>
              </a:ext>
            </a:extLst>
          </p:cNvPr>
          <p:cNvSpPr txBox="1"/>
          <p:nvPr/>
        </p:nvSpPr>
        <p:spPr>
          <a:xfrm>
            <a:off x="603251" y="1463675"/>
            <a:ext cx="7751484" cy="929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Шаг 1</a:t>
            </a:r>
            <a:r>
              <a:rPr lang="ru-RU" dirty="0"/>
              <a:t>: Получение шаблона – позволяет скачать шаблон для заполнения.</a:t>
            </a:r>
          </a:p>
          <a:p>
            <a:r>
              <a:rPr lang="ru-RU" dirty="0"/>
              <a:t>Во избежание путаницы, рекомендуем переименовать шаблон сразу после получения.</a:t>
            </a:r>
          </a:p>
          <a:p>
            <a:r>
              <a:rPr lang="ru-RU" b="1" dirty="0"/>
              <a:t>Шаг 2</a:t>
            </a:r>
            <a:r>
              <a:rPr lang="ru-RU" dirty="0"/>
              <a:t>: Заполнение шаблона – шаблон содержит все атрибуты, относящиеся к проекту. Все</a:t>
            </a:r>
          </a:p>
          <a:p>
            <a:r>
              <a:rPr lang="ru-RU" dirty="0"/>
              <a:t>обязательные атрибуты помечены в соответствующей строке значением «ДА». С описанием атрибутов Вы можете ознакомиться в разделах 3.1 и 3.2 данного Руководства.</a:t>
            </a:r>
          </a:p>
          <a:p>
            <a:r>
              <a:rPr lang="ru-RU" dirty="0"/>
              <a:t>Шаблон можно заполнить вручную или выгрузить в него данные из своей информационной системы.</a:t>
            </a:r>
          </a:p>
          <a:p>
            <a:r>
              <a:rPr lang="ru-RU" dirty="0"/>
              <a:t>! Не забудьте сохранить заполненный шаблон на компьютере.</a:t>
            </a:r>
          </a:p>
          <a:p>
            <a:r>
              <a:rPr lang="ru-RU" b="1" dirty="0"/>
              <a:t>Шаг 3</a:t>
            </a:r>
            <a:r>
              <a:rPr lang="ru-RU" dirty="0"/>
              <a:t>: Подготовка к отправке – на этом шаге необходимо указать адрес электронной почты,</a:t>
            </a:r>
          </a:p>
          <a:p>
            <a:r>
              <a:rPr lang="ru-RU" dirty="0"/>
              <a:t>на который система будет отправлять результаты обработки.</a:t>
            </a:r>
          </a:p>
          <a:p>
            <a:r>
              <a:rPr lang="ru-RU" b="1" dirty="0"/>
              <a:t>Шаг 4</a:t>
            </a:r>
            <a:r>
              <a:rPr lang="ru-RU" dirty="0"/>
              <a:t>: Отправка заполненного шаблона – нужно выбрать сохранённый на Шаге 2 шаблон</a:t>
            </a:r>
          </a:p>
          <a:p>
            <a:r>
              <a:rPr lang="ru-RU" dirty="0"/>
              <a:t>и нажать «Загрузить» – файл будет отправлен на обработку в Систему GS46.</a:t>
            </a:r>
          </a:p>
          <a:p>
            <a:r>
              <a:rPr lang="ru-RU" dirty="0"/>
              <a:t>Обработка файла займет некоторое время. Статус обработки файла отображается в </a:t>
            </a:r>
            <a:r>
              <a:rPr lang="ru-RU" b="1" dirty="0"/>
              <a:t>Шаге 5.</a:t>
            </a:r>
          </a:p>
          <a:p>
            <a:r>
              <a:rPr lang="ru-RU" b="1" dirty="0"/>
              <a:t>Шаг 5</a:t>
            </a:r>
            <a:r>
              <a:rPr lang="ru-RU" dirty="0"/>
              <a:t>: Статус обработки файлов – в таблице отображены статусы всех файлов, отправленных</a:t>
            </a:r>
          </a:p>
          <a:p>
            <a:r>
              <a:rPr lang="ru-RU" dirty="0"/>
              <a:t>на обработку, а также дата и время, когда они были отправлены для загрузки, дата и время, когда</a:t>
            </a:r>
          </a:p>
          <a:p>
            <a:r>
              <a:rPr lang="ru-RU" dirty="0"/>
              <a:t>они были обработаны.</a:t>
            </a:r>
          </a:p>
          <a:p>
            <a:r>
              <a:rPr lang="ru-RU" b="1" dirty="0"/>
              <a:t>Шаг 6</a:t>
            </a:r>
            <a:r>
              <a:rPr lang="ru-RU" dirty="0"/>
              <a:t>: Выгрузка данных Вашей продукции – позволяет выгрузить все зарегистрированные данные. Для этого необходимо нажать кнопку «Выгрузить». Если дата публикации (план) ещё не наступила, и необходимо внести изменения в уже зарегистрированные записи, можно из </a:t>
            </a:r>
            <a:r>
              <a:rPr lang="ru-RU" b="1" dirty="0"/>
              <a:t>Шага 6</a:t>
            </a:r>
            <a:r>
              <a:rPr lang="ru-RU" dirty="0"/>
              <a:t> выгрузить всё, отредактировать необходимые поля и прогрузить файл через </a:t>
            </a:r>
            <a:r>
              <a:rPr lang="ru-RU" b="1" dirty="0"/>
              <a:t>Шаг 4</a:t>
            </a:r>
            <a:r>
              <a:rPr lang="ru-RU" dirty="0"/>
              <a:t>. Если выгружено 3 файла, то, после нажатия кнопки «Выгрузить», самый старый файл будет</a:t>
            </a:r>
            <a:r>
              <a:rPr lang="ru-RU" sz="2000" dirty="0"/>
              <a:t> удалён. Таким образом в </a:t>
            </a:r>
            <a:r>
              <a:rPr lang="ru-RU" sz="2000" b="1" dirty="0"/>
              <a:t>Шаге 6</a:t>
            </a:r>
            <a:r>
              <a:rPr lang="ru-RU" sz="2000" dirty="0"/>
              <a:t> может храниться не более 3 файлов.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D939AE-C68A-415A-8F5E-094BCDA411B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468441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461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object 3">
            <a:extLst>
              <a:ext uri="{FF2B5EF4-FFF2-40B4-BE49-F238E27FC236}">
                <a16:creationId xmlns:a16="http://schemas.microsoft.com/office/drawing/2014/main" id="{217F7FBA-2665-46A6-900D-14CC287A0C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77" y="6734139"/>
            <a:ext cx="14701172" cy="4290178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5AE9B3-E044-4C28-A85C-B7BE3619D00A}"/>
              </a:ext>
            </a:extLst>
          </p:cNvPr>
          <p:cNvSpPr/>
          <p:nvPr/>
        </p:nvSpPr>
        <p:spPr>
          <a:xfrm>
            <a:off x="5115627" y="2922742"/>
            <a:ext cx="3601833" cy="700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Код идентификации товара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7C244BC-569D-4070-A260-23393097E260}"/>
              </a:ext>
            </a:extLst>
          </p:cNvPr>
          <p:cNvSpPr/>
          <p:nvPr/>
        </p:nvSpPr>
        <p:spPr>
          <a:xfrm>
            <a:off x="3616813" y="5509281"/>
            <a:ext cx="1983072" cy="1379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Код товара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FAB6D8-755D-4E7D-933B-1FB43A736869}"/>
              </a:ext>
            </a:extLst>
          </p:cNvPr>
          <p:cNvSpPr/>
          <p:nvPr/>
        </p:nvSpPr>
        <p:spPr>
          <a:xfrm>
            <a:off x="8228864" y="5549204"/>
            <a:ext cx="1884510" cy="1357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Серийный номер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A0D86B4-7CEF-49F0-849F-76DF01243579}"/>
              </a:ext>
            </a:extLst>
          </p:cNvPr>
          <p:cNvSpPr/>
          <p:nvPr/>
        </p:nvSpPr>
        <p:spPr>
          <a:xfrm>
            <a:off x="11825441" y="3825875"/>
            <a:ext cx="2671010" cy="159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Код проверки</a:t>
            </a:r>
          </a:p>
        </p:txBody>
      </p:sp>
      <p:sp>
        <p:nvSpPr>
          <p:cNvPr id="22" name="Плюс 14">
            <a:extLst>
              <a:ext uri="{FF2B5EF4-FFF2-40B4-BE49-F238E27FC236}">
                <a16:creationId xmlns:a16="http://schemas.microsoft.com/office/drawing/2014/main" id="{A6439063-07FC-42A0-A595-9798C13FA16A}"/>
              </a:ext>
            </a:extLst>
          </p:cNvPr>
          <p:cNvSpPr/>
          <p:nvPr/>
        </p:nvSpPr>
        <p:spPr>
          <a:xfrm>
            <a:off x="9583851" y="3898959"/>
            <a:ext cx="1392701" cy="1331458"/>
          </a:xfrm>
          <a:prstGeom prst="mathPlu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люс 15">
            <a:extLst>
              <a:ext uri="{FF2B5EF4-FFF2-40B4-BE49-F238E27FC236}">
                <a16:creationId xmlns:a16="http://schemas.microsoft.com/office/drawing/2014/main" id="{F9337FE4-C82D-41E8-986B-757A5FD571B6}"/>
              </a:ext>
            </a:extLst>
          </p:cNvPr>
          <p:cNvSpPr/>
          <p:nvPr/>
        </p:nvSpPr>
        <p:spPr>
          <a:xfrm>
            <a:off x="6478826" y="5907151"/>
            <a:ext cx="1058624" cy="837512"/>
          </a:xfrm>
          <a:prstGeom prst="mathPlu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 23">
            <a:extLst>
              <a:ext uri="{FF2B5EF4-FFF2-40B4-BE49-F238E27FC236}">
                <a16:creationId xmlns:a16="http://schemas.microsoft.com/office/drawing/2014/main" id="{C13D944F-5110-4BA6-B417-30EA9574EF0A}"/>
              </a:ext>
            </a:extLst>
          </p:cNvPr>
          <p:cNvSpPr/>
          <p:nvPr/>
        </p:nvSpPr>
        <p:spPr>
          <a:xfrm>
            <a:off x="3062129" y="4066393"/>
            <a:ext cx="1363353" cy="820912"/>
          </a:xfrm>
          <a:prstGeom prst="mathEqual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4E51A03-5978-40F0-9B17-D9C3E2F38707}"/>
              </a:ext>
            </a:extLst>
          </p:cNvPr>
          <p:cNvCxnSpPr>
            <a:cxnSpLocks/>
          </p:cNvCxnSpPr>
          <p:nvPr/>
        </p:nvCxnSpPr>
        <p:spPr>
          <a:xfrm>
            <a:off x="5012683" y="4564688"/>
            <a:ext cx="34633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BBB7BE0-832B-4F64-AD88-1B336D4D497A}"/>
              </a:ext>
            </a:extLst>
          </p:cNvPr>
          <p:cNvCxnSpPr>
            <a:cxnSpLocks/>
          </p:cNvCxnSpPr>
          <p:nvPr/>
        </p:nvCxnSpPr>
        <p:spPr>
          <a:xfrm>
            <a:off x="8476064" y="4542720"/>
            <a:ext cx="13600" cy="9665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A4EFF02-C939-46FE-86A4-4ABBCBACAB08}"/>
              </a:ext>
            </a:extLst>
          </p:cNvPr>
          <p:cNvCxnSpPr>
            <a:cxnSpLocks/>
          </p:cNvCxnSpPr>
          <p:nvPr/>
        </p:nvCxnSpPr>
        <p:spPr>
          <a:xfrm>
            <a:off x="5012683" y="4575482"/>
            <a:ext cx="0" cy="9337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3D92FFE-89E6-43D9-AF35-24027763A2EE}"/>
              </a:ext>
            </a:extLst>
          </p:cNvPr>
          <p:cNvCxnSpPr>
            <a:cxnSpLocks/>
          </p:cNvCxnSpPr>
          <p:nvPr/>
        </p:nvCxnSpPr>
        <p:spPr>
          <a:xfrm flipV="1">
            <a:off x="6824463" y="3579952"/>
            <a:ext cx="0" cy="951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A43FA7-AEA1-485C-951E-E66055B1EFA0}"/>
              </a:ext>
            </a:extLst>
          </p:cNvPr>
          <p:cNvSpPr txBox="1"/>
          <p:nvPr/>
        </p:nvSpPr>
        <p:spPr>
          <a:xfrm>
            <a:off x="4275430" y="7211544"/>
            <a:ext cx="119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GTIN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D19BF-5DA7-4285-86AC-24426254DFFA}"/>
              </a:ext>
            </a:extLst>
          </p:cNvPr>
          <p:cNvSpPr txBox="1"/>
          <p:nvPr/>
        </p:nvSpPr>
        <p:spPr>
          <a:xfrm>
            <a:off x="7609932" y="7073046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Уникальный код </a:t>
            </a:r>
          </a:p>
          <a:p>
            <a:pPr algn="ctr"/>
            <a:r>
              <a:rPr lang="ru-RU" sz="2000" dirty="0"/>
              <a:t>экземпляра товара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223846E-2285-4E09-B05E-86A7D5CE1688}"/>
              </a:ext>
            </a:extLst>
          </p:cNvPr>
          <p:cNvSpPr/>
          <p:nvPr/>
        </p:nvSpPr>
        <p:spPr>
          <a:xfrm flipV="1">
            <a:off x="3956205" y="7150407"/>
            <a:ext cx="1190080" cy="49160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4AA3F57-2860-411C-8A3A-66F0938C9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7" y="3353948"/>
            <a:ext cx="2159425" cy="2245802"/>
          </a:xfrm>
          <a:prstGeom prst="rect">
            <a:avLst/>
          </a:prstGeom>
        </p:spPr>
      </p:pic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E7CBC42-C22F-45BE-8F49-4CB9D86809A6}"/>
              </a:ext>
            </a:extLst>
          </p:cNvPr>
          <p:cNvCxnSpPr>
            <a:cxnSpLocks/>
          </p:cNvCxnSpPr>
          <p:nvPr/>
        </p:nvCxnSpPr>
        <p:spPr>
          <a:xfrm flipH="1">
            <a:off x="1746250" y="7510420"/>
            <a:ext cx="2311531" cy="10422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бъект 37">
            <a:extLst>
              <a:ext uri="{FF2B5EF4-FFF2-40B4-BE49-F238E27FC236}">
                <a16:creationId xmlns:a16="http://schemas.microsoft.com/office/drawing/2014/main" id="{C0CD63D8-ED8D-4F7B-9C50-70172DE7A6C6}"/>
              </a:ext>
            </a:extLst>
          </p:cNvPr>
          <p:cNvSpPr txBox="1">
            <a:spLocks/>
          </p:cNvSpPr>
          <p:nvPr/>
        </p:nvSpPr>
        <p:spPr>
          <a:xfrm>
            <a:off x="581196" y="8552702"/>
            <a:ext cx="13293470" cy="115554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kern="0" dirty="0">
                <a:solidFill>
                  <a:sysClr val="windowText" lastClr="000000"/>
                </a:solidFill>
              </a:rPr>
              <a:t>GTIN</a:t>
            </a:r>
            <a:r>
              <a:rPr lang="ru-RU" sz="3600" kern="0" dirty="0">
                <a:solidFill>
                  <a:sysClr val="windowText" lastClr="000000"/>
                </a:solidFill>
              </a:rPr>
              <a:t> </a:t>
            </a:r>
            <a:r>
              <a:rPr lang="en-US" sz="3600" kern="0" dirty="0">
                <a:solidFill>
                  <a:sysClr val="windowText" lastClr="000000"/>
                </a:solidFill>
              </a:rPr>
              <a:t>(</a:t>
            </a:r>
            <a:r>
              <a:rPr lang="en-US" sz="3600" kern="0" dirty="0" err="1">
                <a:solidFill>
                  <a:sysClr val="windowText" lastClr="000000"/>
                </a:solidFill>
              </a:rPr>
              <a:t>англ</a:t>
            </a:r>
            <a:r>
              <a:rPr lang="en-US" sz="3600" kern="0" dirty="0">
                <a:solidFill>
                  <a:sysClr val="windowText" lastClr="000000"/>
                </a:solidFill>
              </a:rPr>
              <a:t>. Global Trade Item </a:t>
            </a:r>
            <a:r>
              <a:rPr lang="en-US" sz="3600" b="1" kern="0" dirty="0">
                <a:solidFill>
                  <a:sysClr val="windowText" lastClr="000000"/>
                </a:solidFill>
              </a:rPr>
              <a:t>Number) </a:t>
            </a:r>
            <a:r>
              <a:rPr lang="ru-RU" sz="3600" kern="0" dirty="0">
                <a:solidFill>
                  <a:sysClr val="windowText" lastClr="000000"/>
                </a:solidFill>
              </a:rPr>
              <a:t>–</a:t>
            </a:r>
            <a:r>
              <a:rPr lang="en-US" sz="3600" b="1" kern="0" dirty="0">
                <a:solidFill>
                  <a:sysClr val="windowText" lastClr="000000"/>
                </a:solidFill>
              </a:rPr>
              <a:t> </a:t>
            </a:r>
            <a:r>
              <a:rPr lang="ru-RU" sz="3600" kern="0" dirty="0">
                <a:solidFill>
                  <a:sysClr val="windowText" lastClr="000000"/>
                </a:solidFill>
              </a:rPr>
              <a:t>международный </a:t>
            </a:r>
            <a:endParaRPr lang="en-US" sz="3600" kern="0" dirty="0">
              <a:solidFill>
                <a:sysClr val="windowText" lastClr="000000"/>
              </a:solidFill>
            </a:endParaRPr>
          </a:p>
          <a:p>
            <a:r>
              <a:rPr lang="ru-RU" sz="2000" kern="0" dirty="0">
                <a:solidFill>
                  <a:sysClr val="windowText" lastClr="000000"/>
                </a:solidFill>
              </a:rPr>
              <a:t>код маркировки и учёта логистических единиц, разработанный и поддерживаемый GS1</a:t>
            </a:r>
            <a:r>
              <a:rPr lang="en-US" sz="2000" kern="0" dirty="0">
                <a:solidFill>
                  <a:sysClr val="windowText" lastClr="000000"/>
                </a:solidFill>
              </a:rPr>
              <a:t>		</a:t>
            </a:r>
            <a:endParaRPr lang="en-US" sz="2000" kern="0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15CD34-BBD2-4A64-B997-578256320275}"/>
              </a:ext>
            </a:extLst>
          </p:cNvPr>
          <p:cNvSpPr txBox="1"/>
          <p:nvPr/>
        </p:nvSpPr>
        <p:spPr>
          <a:xfrm>
            <a:off x="10862442" y="5969369"/>
            <a:ext cx="4161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Зашифрованный с помощью </a:t>
            </a:r>
          </a:p>
          <a:p>
            <a:pPr algn="ctr"/>
            <a:r>
              <a:rPr lang="ru-RU" sz="2000" dirty="0"/>
              <a:t>криптографических алгоритмов код,</a:t>
            </a:r>
          </a:p>
          <a:p>
            <a:pPr algn="ctr"/>
            <a:r>
              <a:rPr lang="ru-RU" sz="2000" dirty="0"/>
              <a:t>генерируется оператором системы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93A1EC-5BB9-4EF4-A626-6394765B5C62}"/>
              </a:ext>
            </a:extLst>
          </p:cNvPr>
          <p:cNvSpPr txBox="1"/>
          <p:nvPr/>
        </p:nvSpPr>
        <p:spPr>
          <a:xfrm>
            <a:off x="8326" y="6112163"/>
            <a:ext cx="3318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Двухмерный штрих-код:</a:t>
            </a:r>
          </a:p>
          <a:p>
            <a:pPr algn="ctr"/>
            <a:r>
              <a:rPr lang="en-US" sz="2000" b="1" dirty="0"/>
              <a:t>Data Matrix</a:t>
            </a:r>
            <a:endParaRPr lang="ru-RU" sz="2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B0598B-094E-4310-90F5-BAE723953A70}"/>
              </a:ext>
            </a:extLst>
          </p:cNvPr>
          <p:cNvSpPr txBox="1"/>
          <p:nvPr/>
        </p:nvSpPr>
        <p:spPr>
          <a:xfrm>
            <a:off x="11914695" y="9058936"/>
            <a:ext cx="2387298" cy="397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http://gs1kg.org/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070EF1F-B4D8-4EEF-AD5B-AC38FF0955E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7" y="530628"/>
            <a:ext cx="2295069" cy="59740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09A24E1F-F662-42AD-84A0-8BDD750B7A25}"/>
              </a:ext>
            </a:extLst>
          </p:cNvPr>
          <p:cNvSpPr txBox="1">
            <a:spLocks/>
          </p:cNvSpPr>
          <p:nvPr/>
        </p:nvSpPr>
        <p:spPr>
          <a:xfrm>
            <a:off x="3072634" y="156554"/>
            <a:ext cx="12084919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7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kern="0" spc="-345" dirty="0">
                <a:solidFill>
                  <a:srgbClr val="EE2736"/>
                </a:solidFill>
              </a:rPr>
              <a:t>Состав кода маркировки</a:t>
            </a:r>
          </a:p>
        </p:txBody>
      </p:sp>
    </p:spTree>
    <p:extLst>
      <p:ext uri="{BB962C8B-B14F-4D97-AF65-F5344CB8AC3E}">
        <p14:creationId xmlns:p14="http://schemas.microsoft.com/office/powerpoint/2010/main" val="25237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56216B1-CFCE-45FC-8001-90D2074F3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5545" y="228783"/>
            <a:ext cx="1016381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pc="-210" dirty="0">
                <a:solidFill>
                  <a:srgbClr val="EE2736"/>
                </a:solidFill>
              </a:rPr>
              <a:t>О проекте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984E-5360-41C8-882A-4F9F8F5B63BD}"/>
              </a:ext>
            </a:extLst>
          </p:cNvPr>
          <p:cNvSpPr txBox="1"/>
          <p:nvPr/>
        </p:nvSpPr>
        <p:spPr>
          <a:xfrm>
            <a:off x="670063" y="1319174"/>
            <a:ext cx="14401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400" b="0" i="0" dirty="0">
                <a:solidFill>
                  <a:srgbClr val="2A2A2A"/>
                </a:solidFill>
                <a:effectLst/>
              </a:rPr>
              <a:t>29 марта 2019 года вступило в силу Соглашение о маркировке товаров средствами идентификации в Евразийском экономическом союзе.</a:t>
            </a: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endParaRPr lang="ru-RU" sz="2400" b="0" i="0" dirty="0">
              <a:solidFill>
                <a:srgbClr val="2A2A2A"/>
              </a:solidFill>
              <a:effectLst/>
            </a:endParaRP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400" b="0" i="0" dirty="0">
                <a:solidFill>
                  <a:srgbClr val="2A2A2A"/>
                </a:solidFill>
                <a:effectLst/>
              </a:rPr>
              <a:t>Положениями документа регламентируются сроки и порядок введения маркировки, устанавливаются единые требования к средствам идентификации и их нанесению на товар, формат, состав и структура передаваемых сведений о маркированных товарах между государствами - членами ЕАЭС.</a:t>
            </a: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2A2A2A"/>
              </a:solidFill>
            </a:endParaRP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400" b="0" i="0" dirty="0">
                <a:solidFill>
                  <a:srgbClr val="2A2A2A"/>
                </a:solidFill>
                <a:effectLst/>
              </a:rPr>
              <a:t> Маркировка товаров относится к ведению Совета Евразийской экономической комиссии, который принимает решения на основе предложений входящих в Союз государств.</a:t>
            </a: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2A2A2A"/>
              </a:solidFill>
            </a:endParaRP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2A2A2A"/>
                </a:solidFill>
              </a:rPr>
              <a:t>По итогам проведенного обсуждения 8 августа 2019 года принято Решение Совета Евразийской экономической комиссии №72, в соответствии с которым государства-члены ЕАЭС самостоятельно определяют дату введения и порядок маркировки обувных товаров на своей территории. При этом запрет на оборот немаркированных обувных товаров не может быть введен ранее 1 марта 2020 г.</a:t>
            </a:r>
          </a:p>
          <a:p>
            <a:pPr algn="l" fontAlgn="base"/>
            <a:endParaRPr lang="ru-RU" sz="2400" b="0" i="0" dirty="0">
              <a:solidFill>
                <a:srgbClr val="2A2A2A"/>
              </a:solidFill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084B66-3861-4987-8B07-FA0A002D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6" y="6500146"/>
            <a:ext cx="4135427" cy="4135427"/>
          </a:xfrm>
          <a:prstGeom prst="rect">
            <a:avLst/>
          </a:prstGeom>
        </p:spPr>
      </p:pic>
      <p:pic>
        <p:nvPicPr>
          <p:cNvPr id="8" name="Объект 3">
            <a:extLst>
              <a:ext uri="{FF2B5EF4-FFF2-40B4-BE49-F238E27FC236}">
                <a16:creationId xmlns:a16="http://schemas.microsoft.com/office/drawing/2014/main" id="{AA534032-6C29-4FC5-A192-CE43BA8AE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71" y="6497878"/>
            <a:ext cx="5801784" cy="43513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B50391-1840-4344-ADDC-968FF80F241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1" y="485267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771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F33D1D3-4526-4FF0-BB2B-933EC355B12D}"/>
              </a:ext>
            </a:extLst>
          </p:cNvPr>
          <p:cNvSpPr txBox="1">
            <a:spLocks/>
          </p:cNvSpPr>
          <p:nvPr/>
        </p:nvSpPr>
        <p:spPr>
          <a:xfrm>
            <a:off x="3072634" y="156554"/>
            <a:ext cx="12084919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7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kern="0" spc="-345" dirty="0">
                <a:solidFill>
                  <a:srgbClr val="EE2736"/>
                </a:solidFill>
              </a:rPr>
              <a:t>Состав кода маркировки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C4F995-71D2-42FE-A3BB-6671CD8941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7" y="515931"/>
            <a:ext cx="2295069" cy="59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064BFAAC-11F3-4BD3-A343-D019076030F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0" y="6825743"/>
            <a:ext cx="15069310" cy="44836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6A0845-1328-454E-B42B-E61FFB6DB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1" t="17701"/>
          <a:stretch/>
        </p:blipFill>
        <p:spPr>
          <a:xfrm>
            <a:off x="3428781" y="1508979"/>
            <a:ext cx="4420632" cy="482948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23BD52-7B47-477A-AF01-8350C585D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0" t="23595" r="18567" b="71911"/>
          <a:stretch/>
        </p:blipFill>
        <p:spPr>
          <a:xfrm>
            <a:off x="4343181" y="1854859"/>
            <a:ext cx="2133600" cy="26371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1FEAEE-1C96-4478-A150-EEC042AB96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5" t="29242" r="26815" b="65565"/>
          <a:stretch/>
        </p:blipFill>
        <p:spPr>
          <a:xfrm>
            <a:off x="3885981" y="2186713"/>
            <a:ext cx="1981200" cy="30479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0C81671-B129-4A95-98DF-70C558037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0" t="29250" r="12383" b="65556"/>
          <a:stretch/>
        </p:blipFill>
        <p:spPr>
          <a:xfrm>
            <a:off x="6324381" y="2184995"/>
            <a:ext cx="6096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2066A4-CF8C-44EB-8A9A-D73A054A78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0" t="29250" r="12383" b="65556"/>
          <a:stretch/>
        </p:blipFill>
        <p:spPr>
          <a:xfrm>
            <a:off x="9448581" y="4691690"/>
            <a:ext cx="6096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F115318-F631-48DE-BCC5-A38BECB539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5" t="29242" r="26815" b="65565"/>
          <a:stretch/>
        </p:blipFill>
        <p:spPr>
          <a:xfrm>
            <a:off x="8076981" y="3415245"/>
            <a:ext cx="1981200" cy="30479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91A0DBA-AE75-4323-89D6-8C9ECBC851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0" t="23595" r="18567" b="71911"/>
          <a:stretch/>
        </p:blipFill>
        <p:spPr>
          <a:xfrm>
            <a:off x="7924581" y="2118578"/>
            <a:ext cx="2133600" cy="2637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F5AF1C-05FF-4CAB-9A44-581FADCD8CDB}"/>
              </a:ext>
            </a:extLst>
          </p:cNvPr>
          <p:cNvSpPr txBox="1"/>
          <p:nvPr/>
        </p:nvSpPr>
        <p:spPr>
          <a:xfrm>
            <a:off x="1275632" y="1796311"/>
            <a:ext cx="25351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2400" b="0" i="0" dirty="0">
                <a:effectLst/>
              </a:rPr>
              <a:t>Идентификатор</a:t>
            </a:r>
          </a:p>
          <a:p>
            <a:pPr algn="l" fontAlgn="base"/>
            <a:endParaRPr lang="ru-RU" sz="2400" dirty="0"/>
          </a:p>
          <a:p>
            <a:pPr algn="l" fontAlgn="base"/>
            <a:endParaRPr lang="ru-RU" sz="2400" b="0" i="0" dirty="0">
              <a:effectLst/>
            </a:endParaRPr>
          </a:p>
          <a:p>
            <a:pPr algn="l" fontAlgn="base"/>
            <a:r>
              <a:rPr lang="ru-RU" sz="2400" dirty="0"/>
              <a:t>Зашифрованная </a:t>
            </a:r>
          </a:p>
          <a:p>
            <a:pPr algn="l" fontAlgn="base"/>
            <a:r>
              <a:rPr lang="ru-RU" sz="2400" dirty="0"/>
              <a:t>часть</a:t>
            </a:r>
            <a:endParaRPr lang="ru-RU" sz="2400" b="0" i="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82D703-492A-4383-B2DB-A3A53A79CC80}"/>
              </a:ext>
            </a:extLst>
          </p:cNvPr>
          <p:cNvSpPr txBox="1"/>
          <p:nvPr/>
        </p:nvSpPr>
        <p:spPr>
          <a:xfrm>
            <a:off x="10439754" y="1606679"/>
            <a:ext cx="2551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2400" dirty="0"/>
              <a:t>Код производителя или импортера</a:t>
            </a:r>
            <a:endParaRPr lang="ru-RU" sz="2400" b="0" i="0" dirty="0"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52B10-809F-4D97-A60D-17F98871AAAC}"/>
              </a:ext>
            </a:extLst>
          </p:cNvPr>
          <p:cNvSpPr txBox="1"/>
          <p:nvPr/>
        </p:nvSpPr>
        <p:spPr>
          <a:xfrm>
            <a:off x="10449732" y="2967481"/>
            <a:ext cx="2963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2400" dirty="0"/>
              <a:t>Серийный номер в ИС производителя или импортера</a:t>
            </a:r>
            <a:endParaRPr lang="ru-RU" sz="2400" b="0" i="0" dirty="0"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2F292A-2641-4F69-B8BA-05885733CC5E}"/>
              </a:ext>
            </a:extLst>
          </p:cNvPr>
          <p:cNvSpPr txBox="1"/>
          <p:nvPr/>
        </p:nvSpPr>
        <p:spPr>
          <a:xfrm>
            <a:off x="10439753" y="4249534"/>
            <a:ext cx="2963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2400" dirty="0"/>
              <a:t>Код</a:t>
            </a:r>
          </a:p>
          <a:p>
            <a:pPr algn="l" fontAlgn="base"/>
            <a:r>
              <a:rPr lang="ru-RU" sz="2400" dirty="0"/>
              <a:t>т</a:t>
            </a:r>
            <a:r>
              <a:rPr lang="ru-RU" sz="2400" b="0" i="0" dirty="0">
                <a:effectLst/>
              </a:rPr>
              <a:t>оварной</a:t>
            </a:r>
          </a:p>
          <a:p>
            <a:pPr algn="l" fontAlgn="base"/>
            <a:r>
              <a:rPr lang="ru-RU" sz="2400" dirty="0"/>
              <a:t>группы</a:t>
            </a:r>
            <a:endParaRPr lang="ru-RU" sz="2400" b="0" i="0" dirty="0"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92B26-BA9C-44CA-A856-54BF29C3A6DF}"/>
              </a:ext>
            </a:extLst>
          </p:cNvPr>
          <p:cNvSpPr txBox="1"/>
          <p:nvPr/>
        </p:nvSpPr>
        <p:spPr>
          <a:xfrm>
            <a:off x="10170542" y="1992049"/>
            <a:ext cx="25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2400" dirty="0"/>
              <a:t>-</a:t>
            </a:r>
            <a:endParaRPr lang="ru-RU" sz="2400" b="0" i="0" dirty="0"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995B0-BBB3-4387-BC8C-81B20B11D9B6}"/>
              </a:ext>
            </a:extLst>
          </p:cNvPr>
          <p:cNvSpPr txBox="1"/>
          <p:nvPr/>
        </p:nvSpPr>
        <p:spPr>
          <a:xfrm>
            <a:off x="10107897" y="3273638"/>
            <a:ext cx="25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2400" dirty="0"/>
              <a:t>-</a:t>
            </a:r>
            <a:endParaRPr lang="ru-RU" sz="2400" b="0" i="0" dirty="0">
              <a:effectLst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AE3497-D841-4601-B2CD-E34DFFCF7453}"/>
              </a:ext>
            </a:extLst>
          </p:cNvPr>
          <p:cNvSpPr txBox="1"/>
          <p:nvPr/>
        </p:nvSpPr>
        <p:spPr>
          <a:xfrm>
            <a:off x="10170542" y="4613257"/>
            <a:ext cx="25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2400" dirty="0"/>
              <a:t>-</a:t>
            </a:r>
            <a:endParaRPr lang="ru-RU" sz="2400" b="0" i="0" dirty="0">
              <a:effectLst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D58EE65-BDED-4427-85DE-DEB89CC2DE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3" t="17265" r="7869"/>
          <a:stretch/>
        </p:blipFill>
        <p:spPr>
          <a:xfrm>
            <a:off x="3619281" y="6640029"/>
            <a:ext cx="3581400" cy="4512767"/>
          </a:xfrm>
          <a:prstGeom prst="rect">
            <a:avLst/>
          </a:prstGeom>
        </p:spPr>
      </p:pic>
      <p:sp>
        <p:nvSpPr>
          <p:cNvPr id="43" name="Стрелка: вниз 42">
            <a:extLst>
              <a:ext uri="{FF2B5EF4-FFF2-40B4-BE49-F238E27FC236}">
                <a16:creationId xmlns:a16="http://schemas.microsoft.com/office/drawing/2014/main" id="{4C7272DD-7FD8-4165-AEE3-2137A713388D}"/>
              </a:ext>
            </a:extLst>
          </p:cNvPr>
          <p:cNvSpPr/>
          <p:nvPr/>
        </p:nvSpPr>
        <p:spPr>
          <a:xfrm>
            <a:off x="5022850" y="5326981"/>
            <a:ext cx="1006662" cy="122019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933E7-13A6-4C2D-963A-E5DFEB963C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91"/>
          <a:stretch/>
        </p:blipFill>
        <p:spPr>
          <a:xfrm>
            <a:off x="9269266" y="6776839"/>
            <a:ext cx="3950048" cy="71237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E200904-4317-4CDD-80F7-FEEC22FDBC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3" t="35203" r="28111" b="3636"/>
          <a:stretch/>
        </p:blipFill>
        <p:spPr>
          <a:xfrm>
            <a:off x="10585449" y="7732855"/>
            <a:ext cx="1317683" cy="15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18E-6 -3.59349E-6 L 0.23757 0.02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9" y="11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353E-6 4.13812E-6 L 0.27802 0.107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1" y="53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12E-6 4.5087E-6 L 0.20725 0.222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2" y="11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3">
            <a:extLst>
              <a:ext uri="{FF2B5EF4-FFF2-40B4-BE49-F238E27FC236}">
                <a16:creationId xmlns:a16="http://schemas.microsoft.com/office/drawing/2014/main" id="{DBDAF63D-CFF7-40C1-BDC6-0326D9DFE1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78" y="6776770"/>
            <a:ext cx="14630400" cy="4483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1E2904-585A-4B93-85D3-155399928568}"/>
              </a:ext>
            </a:extLst>
          </p:cNvPr>
          <p:cNvSpPr txBox="1"/>
          <p:nvPr/>
        </p:nvSpPr>
        <p:spPr>
          <a:xfrm>
            <a:off x="1225242" y="-8063"/>
            <a:ext cx="14630400" cy="1397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r>
              <a:rPr lang="ru-RU" sz="7200" b="1" dirty="0">
                <a:solidFill>
                  <a:srgbClr val="EB1A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Упрощенное описание товара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0C1D7-607C-4D3B-8D0F-42259735F379}"/>
              </a:ext>
            </a:extLst>
          </p:cNvPr>
          <p:cNvSpPr txBox="1"/>
          <p:nvPr/>
        </p:nvSpPr>
        <p:spPr>
          <a:xfrm>
            <a:off x="4837836" y="2115044"/>
            <a:ext cx="4458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Ключ проверки выдается оператором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F9149-C559-49AE-A88F-C9AE8A33C588}"/>
              </a:ext>
            </a:extLst>
          </p:cNvPr>
          <p:cNvSpPr txBox="1"/>
          <p:nvPr/>
        </p:nvSpPr>
        <p:spPr>
          <a:xfrm>
            <a:off x="5149323" y="3483066"/>
            <a:ext cx="912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GTIN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F2F3F6-2144-45C4-A9B0-2B3B6E8673DA}"/>
              </a:ext>
            </a:extLst>
          </p:cNvPr>
          <p:cNvSpPr txBox="1"/>
          <p:nvPr/>
        </p:nvSpPr>
        <p:spPr>
          <a:xfrm>
            <a:off x="7586583" y="3333012"/>
            <a:ext cx="1907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Серийный номер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93056A-42A6-4152-9739-D0765BC5B436}"/>
              </a:ext>
            </a:extLst>
          </p:cNvPr>
          <p:cNvSpPr txBox="1"/>
          <p:nvPr/>
        </p:nvSpPr>
        <p:spPr>
          <a:xfrm>
            <a:off x="11835425" y="2623023"/>
            <a:ext cx="254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Ключ проверки выдается оператором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24162-D4E2-41F5-91C5-4412FE8CE41C}"/>
              </a:ext>
            </a:extLst>
          </p:cNvPr>
          <p:cNvSpPr txBox="1"/>
          <p:nvPr/>
        </p:nvSpPr>
        <p:spPr>
          <a:xfrm>
            <a:off x="5721043" y="4261968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Код идентификации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D768182-18F8-45AD-B234-B33CA735C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5" y="2068565"/>
            <a:ext cx="1837287" cy="19107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7FBE9A-048F-495D-B0B4-4A28B8F12736}"/>
              </a:ext>
            </a:extLst>
          </p:cNvPr>
          <p:cNvSpPr txBox="1"/>
          <p:nvPr/>
        </p:nvSpPr>
        <p:spPr>
          <a:xfrm>
            <a:off x="813728" y="5399961"/>
            <a:ext cx="53541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Оформить заказ в ЛК «Честный знак» </a:t>
            </a:r>
          </a:p>
          <a:p>
            <a:endParaRPr lang="ru-RU" dirty="0"/>
          </a:p>
          <a:p>
            <a:r>
              <a:rPr lang="ru-RU" dirty="0">
                <a:solidFill>
                  <a:srgbClr val="FF0000"/>
                </a:solidFill>
              </a:rPr>
              <a:t>РАСПЕЧАТАТЬ ЭТИКЕТКУ ВВЕСТИ В ОБОРОТ 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ru-RU" dirty="0"/>
              <a:t>ИНН участника оборота </a:t>
            </a:r>
          </a:p>
          <a:p>
            <a:pPr marL="342900" indent="-342900">
              <a:buAutoNum type="arabicPeriod"/>
            </a:pPr>
            <a:r>
              <a:rPr lang="ru-RU" dirty="0"/>
              <a:t>2. Способ ввода оборот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ввезен в Российскую Федерацию . произведен в РФ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находится в обороте на дату ведения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обязательной маркировки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 err="1"/>
              <a:t>перемаркировка</a:t>
            </a:r>
            <a:r>
              <a:rPr lang="ru-RU" dirty="0"/>
              <a:t> (в случае утери и замены поврежденного средства идентификации)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принят на комиссию от физического лица </a:t>
            </a:r>
          </a:p>
          <a:p>
            <a:r>
              <a:rPr lang="ru-RU" dirty="0"/>
              <a:t>3. Количество запрашиваемых кодов маркировки: </a:t>
            </a:r>
          </a:p>
          <a:p>
            <a:r>
              <a:rPr lang="ru-RU" dirty="0"/>
              <a:t>4. Код товара, для которого необходимо изготовить код маркировки </a:t>
            </a:r>
          </a:p>
          <a:p>
            <a:r>
              <a:rPr lang="ru-RU" dirty="0"/>
              <a:t>5. Индивидуальный серийный номер каждого экземпляра товара, в случае если он самостоятельно.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0A9CBC-701F-456D-9D39-470E9EC00298}"/>
              </a:ext>
            </a:extLst>
          </p:cNvPr>
          <p:cNvSpPr txBox="1"/>
          <p:nvPr/>
        </p:nvSpPr>
        <p:spPr>
          <a:xfrm>
            <a:off x="2561442" y="4909203"/>
            <a:ext cx="1262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КОД ИДЕНТИФИКАЦИИ ЗАКАЗ КОДОВ МАРКИРОВКИ ПРОИЗВОДИТСЯ ТЕКУЩИМ СОБСТВЕННИКОМ ТОВАРА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A4B89-81D0-4275-A993-D6CC35310F0F}"/>
              </a:ext>
            </a:extLst>
          </p:cNvPr>
          <p:cNvSpPr txBox="1"/>
          <p:nvPr/>
        </p:nvSpPr>
        <p:spPr>
          <a:xfrm>
            <a:off x="6775285" y="5924115"/>
            <a:ext cx="38763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РАСПЕЧАТАТЬ ЭТИКЕТКУ 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Подключить принтер печати этикеток </a:t>
            </a:r>
          </a:p>
          <a:p>
            <a:r>
              <a:rPr lang="ru-RU" dirty="0"/>
              <a:t>2.   Выбрать шаблон этикетки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Горизонтальная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Вертикальная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Горизонтальная белая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Вертикальная белая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Создать свой шаблон</a:t>
            </a:r>
          </a:p>
          <a:p>
            <a:r>
              <a:rPr lang="ru-RU" dirty="0"/>
              <a:t>3.  Напечатать этикетку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1256C1-3A43-4F21-9419-63056DCB880F}"/>
              </a:ext>
            </a:extLst>
          </p:cNvPr>
          <p:cNvSpPr txBox="1"/>
          <p:nvPr/>
        </p:nvSpPr>
        <p:spPr>
          <a:xfrm>
            <a:off x="10814832" y="5915396"/>
            <a:ext cx="35935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ВВЕСТИ В ОБОРОТ </a:t>
            </a:r>
          </a:p>
          <a:p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Не позднее 60 рабочих дней с даты получения кодов преобразовать в DATAMATRIX*** </a:t>
            </a:r>
          </a:p>
          <a:p>
            <a:pPr marL="342900" indent="-342900">
              <a:buAutoNum type="arabicPeriod"/>
            </a:pPr>
            <a:r>
              <a:rPr lang="ru-RU" dirty="0"/>
              <a:t>Передает в систему уведомления о преобразовании кодов маркировки в DATAMATRIX </a:t>
            </a:r>
          </a:p>
          <a:p>
            <a:pPr marL="342900" indent="-342900">
              <a:buAutoNum type="arabicPeriod"/>
            </a:pPr>
            <a:r>
              <a:rPr lang="ru-RU" dirty="0"/>
              <a:t>Нанесении на: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потребительскую упаковку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товарные ярлыки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на обувь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0E0C01A-C4FA-469D-9553-66596E5C5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26" y="3296042"/>
            <a:ext cx="1443127" cy="78035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199B7D6-A827-421C-A118-C969FEDA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61" y="1953701"/>
            <a:ext cx="4835119" cy="78035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CE599D-DAF9-4DF1-B63C-18D88181D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149" y="3273739"/>
            <a:ext cx="1443127" cy="78035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3D7AB1D-0391-4090-896A-A9497931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889" y="2606332"/>
            <a:ext cx="2572982" cy="780356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7149995-32FA-47FF-9273-336BA9B90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66" y="2668595"/>
            <a:ext cx="1443127" cy="28381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CDCD6E3-7DD0-44EF-8324-AAAC1AA85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769" y="3172682"/>
            <a:ext cx="1443127" cy="283814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38A8E81-A61D-4599-B17F-E338205B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032" y="2842591"/>
            <a:ext cx="1443127" cy="28381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6EE6894-ED7A-4345-B8EC-842B31C4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42428" y="2799892"/>
            <a:ext cx="1487766" cy="29259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9062A7A-FAC7-4FC7-A358-72A18745042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239" y="10223871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3">
            <a:extLst>
              <a:ext uri="{FF2B5EF4-FFF2-40B4-BE49-F238E27FC236}">
                <a16:creationId xmlns:a16="http://schemas.microsoft.com/office/drawing/2014/main" id="{D55035FB-A1B2-4756-B6A5-FC12C2894D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50" y="6699880"/>
            <a:ext cx="14776450" cy="4483607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0DBD42AE-B18E-4BFB-973B-6420877579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3854" y="107626"/>
            <a:ext cx="9197454" cy="1305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03000"/>
              </a:lnSpc>
              <a:spcAft>
                <a:spcPts val="290"/>
              </a:spcAft>
            </a:pPr>
            <a:r>
              <a:rPr lang="ru-RU" sz="7200" dirty="0">
                <a:solidFill>
                  <a:srgbClr val="EB1A2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Маркировка остатков</a:t>
            </a:r>
            <a:endParaRPr lang="ru-RU" sz="7200" b="1" dirty="0">
              <a:solidFill>
                <a:srgbClr val="EB1A2D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15119-48D2-413C-9A4D-490ECB26F1C3}"/>
              </a:ext>
            </a:extLst>
          </p:cNvPr>
          <p:cNvSpPr txBox="1"/>
          <p:nvPr/>
        </p:nvSpPr>
        <p:spPr>
          <a:xfrm>
            <a:off x="908851" y="4715191"/>
            <a:ext cx="7999962" cy="70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r>
              <a:rPr lang="ru-RU" sz="4000" b="1" dirty="0">
                <a:solidFill>
                  <a:srgbClr val="EB1A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Маркировка: Ввод в оборот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C90B0-C92D-4E0F-8D6F-47240129842D}"/>
              </a:ext>
            </a:extLst>
          </p:cNvPr>
          <p:cNvSpPr txBox="1"/>
          <p:nvPr/>
        </p:nvSpPr>
        <p:spPr>
          <a:xfrm>
            <a:off x="862341" y="2341313"/>
            <a:ext cx="3200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ОБЕСПЕЧЕНИЕ ВИЗУАЛЬНОГО ОТЛИЧИЯ КОДА МАРКИРОВКИ </a:t>
            </a:r>
          </a:p>
          <a:p>
            <a:r>
              <a:rPr lang="ru-RU" b="1" dirty="0"/>
              <a:t>В ФОРМЕ  ПРЕДСТАВЛЕНИЯ </a:t>
            </a:r>
            <a:r>
              <a:rPr lang="en-US" b="1" dirty="0"/>
              <a:t>DATA MATRIX</a:t>
            </a:r>
            <a:r>
              <a:rPr lang="ru-RU" b="1" dirty="0"/>
              <a:t>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D6C970-5B1A-4A65-844D-E291D5AFBBED}"/>
              </a:ext>
            </a:extLst>
          </p:cNvPr>
          <p:cNvPicPr/>
          <p:nvPr/>
        </p:nvPicPr>
        <p:blipFill rotWithShape="1">
          <a:blip r:embed="rId3"/>
          <a:srcRect l="51992" t="42155" r="34986" b="33565"/>
          <a:stretch/>
        </p:blipFill>
        <p:spPr bwMode="auto">
          <a:xfrm>
            <a:off x="10318495" y="1730981"/>
            <a:ext cx="1708151" cy="1791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4C46AC-28AC-4C4A-992E-25985820CDE1}"/>
              </a:ext>
            </a:extLst>
          </p:cNvPr>
          <p:cNvPicPr/>
          <p:nvPr/>
        </p:nvPicPr>
        <p:blipFill rotWithShape="1">
          <a:blip r:embed="rId3"/>
          <a:srcRect l="15393" t="40909" r="71585" b="34811"/>
          <a:stretch/>
        </p:blipFill>
        <p:spPr bwMode="auto">
          <a:xfrm>
            <a:off x="5505723" y="1610385"/>
            <a:ext cx="1708150" cy="1791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A97295-ACD9-4C05-A17A-1D9DB3D79901}"/>
              </a:ext>
            </a:extLst>
          </p:cNvPr>
          <p:cNvSpPr txBox="1"/>
          <p:nvPr/>
        </p:nvSpPr>
        <p:spPr>
          <a:xfrm>
            <a:off x="3217645" y="9230949"/>
            <a:ext cx="3843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 Маркировка и ввод в оборот товара, произведенного в странах, не являющихся членами ЕАЭС (импорт)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96D23-CB1A-4757-AB02-F84322C0697C}"/>
              </a:ext>
            </a:extLst>
          </p:cNvPr>
          <p:cNvSpPr txBox="1"/>
          <p:nvPr/>
        </p:nvSpPr>
        <p:spPr>
          <a:xfrm>
            <a:off x="8587231" y="3799832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 Новый: </a:t>
            </a:r>
            <a:r>
              <a:rPr lang="ru-RU" b="1" u="sng" dirty="0"/>
              <a:t>Произведенный или</a:t>
            </a:r>
          </a:p>
          <a:p>
            <a:pPr algn="ctr"/>
            <a:r>
              <a:rPr lang="ru-RU" b="1" u="sng" dirty="0"/>
              <a:t>импортированный</a:t>
            </a:r>
            <a:r>
              <a:rPr lang="ru-RU" b="1" dirty="0"/>
              <a:t> товар </a:t>
            </a:r>
          </a:p>
        </p:txBody>
      </p:sp>
      <p:pic>
        <p:nvPicPr>
          <p:cNvPr id="5122" name="Picture 2" descr="Мнение: что даст Узбекистану вступление в ЕАЭС – Spot">
            <a:extLst>
              <a:ext uri="{FF2B5EF4-FFF2-40B4-BE49-F238E27FC236}">
                <a16:creationId xmlns:a16="http://schemas.microsoft.com/office/drawing/2014/main" id="{ECC474FA-654F-4754-8B19-E68A0D3E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58" y="5726551"/>
            <a:ext cx="2063642" cy="137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Россия — Википедия">
            <a:extLst>
              <a:ext uri="{FF2B5EF4-FFF2-40B4-BE49-F238E27FC236}">
                <a16:creationId xmlns:a16="http://schemas.microsoft.com/office/drawing/2014/main" id="{399E4495-88C2-408B-B32C-306D7231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4" y="5851760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Картинка к слову «Земля, Планета Земля» - Сеть словесных ассоциаций">
            <a:extLst>
              <a:ext uri="{FF2B5EF4-FFF2-40B4-BE49-F238E27FC236}">
                <a16:creationId xmlns:a16="http://schemas.microsoft.com/office/drawing/2014/main" id="{69AEF445-DBEE-44C9-8238-D97DF1810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667" y="5961985"/>
            <a:ext cx="963657" cy="96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Россия — Википедия">
            <a:extLst>
              <a:ext uri="{FF2B5EF4-FFF2-40B4-BE49-F238E27FC236}">
                <a16:creationId xmlns:a16="http://schemas.microsoft.com/office/drawing/2014/main" id="{0C7EE052-C2EA-4D0D-BA90-E655BE4F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312" y="5883661"/>
            <a:ext cx="1371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Компьютерные Иконки, Человек Иконка, вербовщик, бизнес, обои для рабочего  стола png | PNGWing">
            <a:extLst>
              <a:ext uri="{FF2B5EF4-FFF2-40B4-BE49-F238E27FC236}">
                <a16:creationId xmlns:a16="http://schemas.microsoft.com/office/drawing/2014/main" id="{539B2793-9B1D-426B-9C0E-0E1698DA2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93" y="7367173"/>
            <a:ext cx="1566238" cy="156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0045B4-49BB-49AC-9094-815A428ECB68}"/>
              </a:ext>
            </a:extLst>
          </p:cNvPr>
          <p:cNvSpPr txBox="1"/>
          <p:nvPr/>
        </p:nvSpPr>
        <p:spPr>
          <a:xfrm>
            <a:off x="534061" y="9238307"/>
            <a:ext cx="243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 Маркировка и ввод оборота товара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06C00-1082-4183-8CFB-BB049BEE9F70}"/>
              </a:ext>
            </a:extLst>
          </p:cNvPr>
          <p:cNvSpPr txBox="1"/>
          <p:nvPr/>
        </p:nvSpPr>
        <p:spPr>
          <a:xfrm>
            <a:off x="4782215" y="3837079"/>
            <a:ext cx="384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 Товар промаркирован как </a:t>
            </a:r>
            <a:r>
              <a:rPr lang="ru-RU" b="1" u="sng" dirty="0"/>
              <a:t>остатки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604DD6-C62D-487F-849B-4FCFAB882D84}"/>
              </a:ext>
            </a:extLst>
          </p:cNvPr>
          <p:cNvSpPr txBox="1"/>
          <p:nvPr/>
        </p:nvSpPr>
        <p:spPr>
          <a:xfrm>
            <a:off x="7331188" y="9230812"/>
            <a:ext cx="3843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 Маркировка и ввод в оборот товара, приобретенного в рамках трансграничной торговли  на таможенной  территории ЕАЕС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509064-34B5-4315-8092-99839D558B5B}"/>
              </a:ext>
            </a:extLst>
          </p:cNvPr>
          <p:cNvSpPr txBox="1"/>
          <p:nvPr/>
        </p:nvSpPr>
        <p:spPr>
          <a:xfrm>
            <a:off x="11444731" y="9183848"/>
            <a:ext cx="35446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 Маркировка и ввод оборот товара, полученного от физических лиц, не являющихся индивидуальным предпринимателем, в том числе при комиссионной торговле 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54BABE-537A-4F82-9342-3EA25BF74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56" y="7231363"/>
            <a:ext cx="1896227" cy="172677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3DA7BF4-ED8C-4C7D-8DAD-21F5B2BF9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468" y="7240565"/>
            <a:ext cx="1896227" cy="172677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EC9E03-CDC7-4281-857A-4F8F046FED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5" y="7226695"/>
            <a:ext cx="1551077" cy="155107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A882EA9-3C2C-42B4-AB4C-C62F7B8AC234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6" y="457303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8">
            <a:extLst>
              <a:ext uri="{FF2B5EF4-FFF2-40B4-BE49-F238E27FC236}">
                <a16:creationId xmlns:a16="http://schemas.microsoft.com/office/drawing/2014/main" id="{59045DA4-D7BE-456E-8F34-CC35EFD766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650" y="1082675"/>
            <a:ext cx="11574462" cy="1305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03000"/>
              </a:lnSpc>
              <a:spcAft>
                <a:spcPts val="290"/>
              </a:spcAft>
            </a:pPr>
            <a:r>
              <a:rPr lang="ru-RU" sz="7200" dirty="0">
                <a:solidFill>
                  <a:srgbClr val="EB1A2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Маркировка импорта</a:t>
            </a:r>
            <a:endParaRPr lang="ru-RU" sz="7200" b="1" dirty="0">
              <a:solidFill>
                <a:srgbClr val="EB1A2D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A0F806-A123-4ABD-98DE-BCF8FDE559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4914" r="19906" b="16610"/>
          <a:stretch/>
        </p:blipFill>
        <p:spPr bwMode="auto">
          <a:xfrm>
            <a:off x="450849" y="2682875"/>
            <a:ext cx="13864431" cy="739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D66E00-5759-439E-AAEF-BC1D0600BD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6" y="457303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>
            <a:extLst>
              <a:ext uri="{FF2B5EF4-FFF2-40B4-BE49-F238E27FC236}">
                <a16:creationId xmlns:a16="http://schemas.microsoft.com/office/drawing/2014/main" id="{AC681D25-B514-461B-B06A-CF9134BE8C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57" y="6750260"/>
            <a:ext cx="15069310" cy="448360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A043D0-FEBA-407C-993C-2B890ABBB4E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45864" r="86639" b="34114"/>
          <a:stretch/>
        </p:blipFill>
        <p:spPr bwMode="auto">
          <a:xfrm>
            <a:off x="1593850" y="4804539"/>
            <a:ext cx="2743200" cy="228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DE17EC-194F-4895-BA69-CC0B839EBECF}"/>
              </a:ext>
            </a:extLst>
          </p:cNvPr>
          <p:cNvSpPr txBox="1"/>
          <p:nvPr/>
        </p:nvSpPr>
        <p:spPr>
          <a:xfrm>
            <a:off x="5687786" y="1311275"/>
            <a:ext cx="8707663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Внесение изменений в Решение Комиссии Таможенного союза от 20.05.2010 N 257 </a:t>
            </a:r>
          </a:p>
          <a:p>
            <a:endParaRPr lang="ru-RU" sz="2800" dirty="0"/>
          </a:p>
          <a:p>
            <a:r>
              <a:rPr lang="ru-RU" sz="2800" dirty="0"/>
              <a:t>Указание кодов маркировки в графе 31 в соответствие с правилами оформления ДТ. </a:t>
            </a:r>
          </a:p>
          <a:p>
            <a:endParaRPr lang="ru-RU" sz="2800" dirty="0"/>
          </a:p>
          <a:p>
            <a:r>
              <a:rPr lang="ru-RU" sz="2800" dirty="0"/>
              <a:t>Возможность декларирования товара с использованием: </a:t>
            </a:r>
          </a:p>
          <a:p>
            <a:endParaRPr lang="ru-RU" sz="2800" dirty="0"/>
          </a:p>
          <a:p>
            <a:pPr marL="342900" indent="-342900">
              <a:buAutoNum type="arabicPeriod"/>
            </a:pPr>
            <a:r>
              <a:rPr lang="ru-RU" sz="2800" dirty="0"/>
              <a:t>Код товара % 3D Код маркировки </a:t>
            </a:r>
          </a:p>
          <a:p>
            <a:pPr marL="342900" indent="-342900">
              <a:buAutoNum type="arabicPeriod"/>
            </a:pPr>
            <a:r>
              <a:rPr lang="ru-RU" sz="2800" dirty="0"/>
              <a:t>Агрегированный таможенный код виртуальная группировка кодов маркировки в соответствие с принципами формирования 1 строки ДТ </a:t>
            </a:r>
          </a:p>
          <a:p>
            <a:pPr marL="342900" indent="-342900">
              <a:buAutoNum type="arabicPeriod"/>
            </a:pPr>
            <a:r>
              <a:rPr lang="ru-RU" sz="2800" dirty="0"/>
              <a:t> Код транспортной упаковки группировка единиц товара в транспортную упаковку для логистических целей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38EFC-71F4-43FF-98AA-B3DCA496D226}"/>
              </a:ext>
            </a:extLst>
          </p:cNvPr>
          <p:cNvSpPr txBox="1"/>
          <p:nvPr/>
        </p:nvSpPr>
        <p:spPr>
          <a:xfrm>
            <a:off x="3879850" y="9090134"/>
            <a:ext cx="10896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Отсутствие необязательных атрибутов допускается </a:t>
            </a:r>
            <a:r>
              <a:rPr lang="ru-RU" sz="2800" b="1" dirty="0"/>
              <a:t>только</a:t>
            </a:r>
            <a:r>
              <a:rPr lang="ru-RU" sz="2800" dirty="0"/>
              <a:t> в случае публикации сведений о товарах, </a:t>
            </a:r>
            <a:r>
              <a:rPr lang="ru-RU" sz="2800" b="1" dirty="0"/>
              <a:t>произведенных не на Территории ЕАЭС, </a:t>
            </a:r>
            <a:r>
              <a:rPr lang="ru-RU" sz="2800" dirty="0"/>
              <a:t>до</a:t>
            </a:r>
            <a:r>
              <a:rPr lang="ru-RU" sz="2800" b="1" dirty="0"/>
              <a:t> </a:t>
            </a:r>
            <a:r>
              <a:rPr lang="ru-RU" sz="2800" dirty="0"/>
              <a:t>прохождения таможенных процедур, но не позднее предложения товаров для продажи.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DA2C22-019B-489F-9DA7-4DB6BD9B0B6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4268" r="87293" b="57660"/>
          <a:stretch/>
        </p:blipFill>
        <p:spPr bwMode="auto">
          <a:xfrm>
            <a:off x="1771650" y="1535507"/>
            <a:ext cx="2286000" cy="205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 descr="Восклицательный знак PNG">
            <a:extLst>
              <a:ext uri="{FF2B5EF4-FFF2-40B4-BE49-F238E27FC236}">
                <a16:creationId xmlns:a16="http://schemas.microsoft.com/office/drawing/2014/main" id="{5034297A-2A46-42DE-A5AD-443031B0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9434502"/>
            <a:ext cx="1127146" cy="112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9C2406-5376-427F-8775-81DE304704E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6" y="457303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217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3">
            <a:extLst>
              <a:ext uri="{FF2B5EF4-FFF2-40B4-BE49-F238E27FC236}">
                <a16:creationId xmlns:a16="http://schemas.microsoft.com/office/drawing/2014/main" id="{F80EB9D7-AC3F-428A-83C9-D94BA3430FA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57" y="6750260"/>
            <a:ext cx="15069310" cy="4483607"/>
          </a:xfrm>
          <a:prstGeom prst="rect">
            <a:avLst/>
          </a:prstGeom>
        </p:spPr>
      </p:pic>
      <p:sp>
        <p:nvSpPr>
          <p:cNvPr id="10" name="Заголовок 8">
            <a:extLst>
              <a:ext uri="{FF2B5EF4-FFF2-40B4-BE49-F238E27FC236}">
                <a16:creationId xmlns:a16="http://schemas.microsoft.com/office/drawing/2014/main" id="{9E78C6AB-DF6D-47DE-BC1D-16E7110ACD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850" y="298320"/>
            <a:ext cx="12894129" cy="187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03000"/>
              </a:lnSpc>
              <a:spcAft>
                <a:spcPts val="290"/>
              </a:spcAft>
            </a:pPr>
            <a:r>
              <a:rPr lang="ru-RU" sz="5400" dirty="0">
                <a:solidFill>
                  <a:srgbClr val="EB1A2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Агрегация товара в транспортные упаковки</a:t>
            </a:r>
            <a:endParaRPr lang="ru-RU" sz="5400" b="1" dirty="0">
              <a:solidFill>
                <a:srgbClr val="EB1A2D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DC493-2C5D-4BC1-A821-E3402C55690B}"/>
              </a:ext>
            </a:extLst>
          </p:cNvPr>
          <p:cNvSpPr txBox="1"/>
          <p:nvPr/>
        </p:nvSpPr>
        <p:spPr>
          <a:xfrm>
            <a:off x="892021" y="6107293"/>
            <a:ext cx="2750456" cy="205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r>
              <a:rPr lang="ru-RU" sz="4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Прием и</a:t>
            </a:r>
          </a:p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r>
              <a:rPr lang="ru-RU" sz="4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отгрузка:</a:t>
            </a:r>
          </a:p>
          <a:p>
            <a:r>
              <a:rPr lang="ru-RU" sz="4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частичная</a:t>
            </a:r>
            <a:endParaRPr lang="ru-RU" sz="4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A1DB6-4BF1-40BD-8005-B23332A6FAA1}"/>
              </a:ext>
            </a:extLst>
          </p:cNvPr>
          <p:cNvSpPr txBox="1"/>
          <p:nvPr/>
        </p:nvSpPr>
        <p:spPr>
          <a:xfrm>
            <a:off x="3996648" y="2325139"/>
            <a:ext cx="86056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Формирование кода транспортной упаковки на сторон Участника оборота: </a:t>
            </a:r>
          </a:p>
          <a:p>
            <a:r>
              <a:rPr lang="ru-RU" b="1" dirty="0"/>
              <a:t>1</a:t>
            </a:r>
            <a:r>
              <a:rPr lang="ru-RU" dirty="0"/>
              <a:t>. </a:t>
            </a:r>
            <a:r>
              <a:rPr lang="ru-RU" b="1" dirty="0"/>
              <a:t>Формирование </a:t>
            </a:r>
          </a:p>
          <a:p>
            <a:pPr marL="742950" lvl="1" indent="-285750">
              <a:buFontTx/>
              <a:buChar char="-"/>
            </a:pPr>
            <a:r>
              <a:rPr lang="ru-RU" dirty="0"/>
              <a:t>ИНН производителя, осуществившего упаковку товара </a:t>
            </a:r>
          </a:p>
          <a:p>
            <a:pPr marL="742950" lvl="1" indent="-285750">
              <a:buFontTx/>
              <a:buChar char="-"/>
            </a:pPr>
            <a:r>
              <a:rPr lang="ru-RU" dirty="0"/>
              <a:t>Тип производственного заказа (собственное производство, контрактное производство); </a:t>
            </a:r>
          </a:p>
          <a:p>
            <a:pPr marL="742950" lvl="1" indent="-285750">
              <a:buFontTx/>
              <a:buChar char="-"/>
            </a:pPr>
            <a:r>
              <a:rPr lang="ru-RU" dirty="0"/>
              <a:t>ИНН собственника товара (в случае контрактного производства); </a:t>
            </a:r>
          </a:p>
          <a:p>
            <a:pPr marL="742950" lvl="1" indent="-285750">
              <a:buFontTx/>
              <a:buChar char="-"/>
            </a:pPr>
            <a:r>
              <a:rPr lang="ru-RU" dirty="0"/>
              <a:t>Перечень кодов идентификации </a:t>
            </a:r>
          </a:p>
          <a:p>
            <a:r>
              <a:rPr lang="ru-RU" b="1" dirty="0"/>
              <a:t>2. Расформирование </a:t>
            </a:r>
          </a:p>
          <a:p>
            <a:pPr lvl="1"/>
            <a:r>
              <a:rPr lang="ru-RU" dirty="0"/>
              <a:t>-ИНН участника оборота </a:t>
            </a:r>
          </a:p>
          <a:p>
            <a:pPr lvl="1"/>
            <a:r>
              <a:rPr lang="ru-RU" dirty="0"/>
              <a:t>-Перечень кодов идентификации </a:t>
            </a:r>
          </a:p>
          <a:p>
            <a:r>
              <a:rPr lang="ru-RU" b="1" dirty="0"/>
              <a:t>3. Изъятие </a:t>
            </a:r>
          </a:p>
          <a:p>
            <a:r>
              <a:rPr lang="ru-RU" b="1" dirty="0"/>
              <a:t>4. Трансформация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384E7-71D2-46B2-93D5-87CAC06B2882}"/>
              </a:ext>
            </a:extLst>
          </p:cNvPr>
          <p:cNvSpPr txBox="1"/>
          <p:nvPr/>
        </p:nvSpPr>
        <p:spPr>
          <a:xfrm>
            <a:off x="5861050" y="6219835"/>
            <a:ext cx="89988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Формируется УПД о передаче товара с указанием вида сделки, кодов маркировки </a:t>
            </a:r>
          </a:p>
          <a:p>
            <a:pPr marL="342900" indent="-342900">
              <a:buAutoNum type="arabicPeriod"/>
            </a:pPr>
            <a:r>
              <a:rPr lang="ru-RU" dirty="0"/>
              <a:t>Полная приемки               уведомление о передаче (приемке) направляется в систему </a:t>
            </a:r>
          </a:p>
          <a:p>
            <a:pPr marL="342900" indent="-342900">
              <a:buAutoNum type="arabicPeriod"/>
            </a:pPr>
            <a:r>
              <a:rPr lang="ru-RU" dirty="0"/>
              <a:t>2. Частичная приемка               уведомление о несоответствии направляется в систему</a:t>
            </a:r>
          </a:p>
          <a:p>
            <a:pPr marL="342900" indent="-342900">
              <a:buAutoNum type="arabicPeriod"/>
            </a:pPr>
            <a:r>
              <a:rPr lang="ru-RU" dirty="0"/>
              <a:t> ИНН -участника оборота, передающего товар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 ИНН  -участника оборота, принимающего товар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список принятых кодов идентификации или кодов идентификации транспортных упаковок;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реквизиты первичных документов (универсального передаточного документа и уведомления о выявленных несоответствиях при передаче товара);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вид оборота (продажа, комиссия, агентский договор, безвозмездная передача товара, продажа товара для использования для собственных нужд и </a:t>
            </a:r>
            <a:r>
              <a:rPr lang="ru-RU" dirty="0" err="1"/>
              <a:t>др</a:t>
            </a:r>
            <a:r>
              <a:rPr lang="ru-RU" dirty="0"/>
              <a:t>) </a:t>
            </a:r>
          </a:p>
          <a:p>
            <a:r>
              <a:rPr lang="ru-RU" dirty="0"/>
              <a:t>3. Подписывается УКЭП с обеих сторон.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D44F077-9128-4CB9-8A85-8BD5F38C4566}"/>
              </a:ext>
            </a:extLst>
          </p:cNvPr>
          <p:cNvCxnSpPr>
            <a:cxnSpLocks/>
          </p:cNvCxnSpPr>
          <p:nvPr/>
        </p:nvCxnSpPr>
        <p:spPr>
          <a:xfrm>
            <a:off x="7994650" y="6721475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5DE7B99-E100-4F5A-8DC7-A5A32C311B6D}"/>
              </a:ext>
            </a:extLst>
          </p:cNvPr>
          <p:cNvCxnSpPr>
            <a:cxnSpLocks/>
          </p:cNvCxnSpPr>
          <p:nvPr/>
        </p:nvCxnSpPr>
        <p:spPr>
          <a:xfrm>
            <a:off x="8451850" y="7026275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456D40-6C99-49F3-8623-3F9078915429}"/>
              </a:ext>
            </a:extLst>
          </p:cNvPr>
          <p:cNvSpPr txBox="1"/>
          <p:nvPr/>
        </p:nvSpPr>
        <p:spPr>
          <a:xfrm>
            <a:off x="2822582" y="10172758"/>
            <a:ext cx="7224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не более 3 рабочих дней со дня отгрузки (передачи или приемки) но не позднее дня передачи товара третьими лицами </a:t>
            </a:r>
          </a:p>
        </p:txBody>
      </p:sp>
      <p:pic>
        <p:nvPicPr>
          <p:cNvPr id="7170" name="Picture 2" descr="Восклицательный знак PNG">
            <a:extLst>
              <a:ext uri="{FF2B5EF4-FFF2-40B4-BE49-F238E27FC236}">
                <a16:creationId xmlns:a16="http://schemas.microsoft.com/office/drawing/2014/main" id="{31FE2FD0-1C92-46F2-84E0-DEF2338C3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44" y="10081989"/>
            <a:ext cx="876977" cy="87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62C5C8F-5EE2-4035-BEFA-01F775963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50" y="7053036"/>
            <a:ext cx="1896227" cy="172677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B5CD845-E06C-478F-AE80-F96C3023F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73" y="2448846"/>
            <a:ext cx="1896227" cy="172677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A1835B7-DD40-4E34-9785-DAA95B10A0A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439" y="10166580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3">
            <a:extLst>
              <a:ext uri="{FF2B5EF4-FFF2-40B4-BE49-F238E27FC236}">
                <a16:creationId xmlns:a16="http://schemas.microsoft.com/office/drawing/2014/main" id="{7021F8D0-F64E-4620-97D8-787AFD06DF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57" y="6832662"/>
            <a:ext cx="14988543" cy="440120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813C414-D8F7-4990-AD26-EEE6A4AFE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62" y="186486"/>
            <a:ext cx="13305500" cy="96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45720" rIns="91440" bIns="3650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5700" b="1" i="0" u="none" strike="noStrike" cap="none" normalizeH="0" baseline="0" dirty="0">
                <a:ln>
                  <a:noFill/>
                </a:ln>
                <a:solidFill>
                  <a:srgbClr val="EB1A2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Передача товара между юр. Лицами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0CF869-7484-4465-A885-0354FFC3DCDB}"/>
              </a:ext>
            </a:extLst>
          </p:cNvPr>
          <p:cNvPicPr/>
          <p:nvPr/>
        </p:nvPicPr>
        <p:blipFill rotWithShape="1">
          <a:blip r:embed="rId3"/>
          <a:srcRect l="8261" t="25619" r="28417" b="41072"/>
          <a:stretch/>
        </p:blipFill>
        <p:spPr bwMode="auto">
          <a:xfrm>
            <a:off x="1593850" y="2606675"/>
            <a:ext cx="11506200" cy="3318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DBE135-83EE-40B9-9341-413D09F3A577}"/>
              </a:ext>
            </a:extLst>
          </p:cNvPr>
          <p:cNvSpPr txBox="1"/>
          <p:nvPr/>
        </p:nvSpPr>
        <p:spPr>
          <a:xfrm>
            <a:off x="943769" y="6340475"/>
            <a:ext cx="62484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Через ККМ выбытие товара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ИНН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вид документа;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порядковый номер фискального документа;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дата и время фискального документа; признак код идентификации;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цена за единицу товара; регистрационный номер ККМ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адрес регистрации ККМ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D1288-422F-45CD-9472-C4762A483D3E}"/>
              </a:ext>
            </a:extLst>
          </p:cNvPr>
          <p:cNvSpPr txBox="1"/>
          <p:nvPr/>
        </p:nvSpPr>
        <p:spPr>
          <a:xfrm>
            <a:off x="7766050" y="6264276"/>
            <a:ext cx="6705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Или ввод в оборот в течение 3 дней с момента покупки, но не позднее передачи третьим лицам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ИНН продавца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ИНН покупателя основание ввода в оборот наименование,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дата и номер первичного документа о выбытии из оборота;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коды идентификации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стоимость (по чеку).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C31DD7-EFEF-4401-9371-256FCA94A0B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439" y="10166580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3">
            <a:extLst>
              <a:ext uri="{FF2B5EF4-FFF2-40B4-BE49-F238E27FC236}">
                <a16:creationId xmlns:a16="http://schemas.microsoft.com/office/drawing/2014/main" id="{B0DA25BF-3350-4ADC-ADA2-1ECA609737F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372" y="6588225"/>
            <a:ext cx="14714528" cy="45243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7E7FF4-F745-4027-A01E-BFF33DBDDC6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" t="24932" r="26017" b="39596"/>
          <a:stretch/>
        </p:blipFill>
        <p:spPr bwMode="auto">
          <a:xfrm>
            <a:off x="1517650" y="1997075"/>
            <a:ext cx="11821723" cy="3929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B84B6B-73FB-4551-8BD1-38C0F24D258B}"/>
              </a:ext>
            </a:extLst>
          </p:cNvPr>
          <p:cNvSpPr txBox="1"/>
          <p:nvPr/>
        </p:nvSpPr>
        <p:spPr>
          <a:xfrm>
            <a:off x="8299450" y="6257577"/>
            <a:ext cx="60322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Списание из учетной системы в течение 3 дней с момента выбытия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ИНН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причина вывода из оборота (продажа по образцам, дистанционный способ продажи, собственные нужды, брак и </a:t>
            </a:r>
            <a:r>
              <a:rPr lang="ru-RU" sz="2400" dirty="0" err="1"/>
              <a:t>тд</a:t>
            </a:r>
            <a:r>
              <a:rPr lang="ru-RU" sz="2400" dirty="0"/>
              <a:t>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наименование, дата и номер первичного документа о выбытии из оборота;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коды идентификации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стоимость (по данным учета участника оборота).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FCF97-8C1E-4BF4-A7B1-039B54B57FB8}"/>
              </a:ext>
            </a:extLst>
          </p:cNvPr>
          <p:cNvSpPr txBox="1"/>
          <p:nvPr/>
        </p:nvSpPr>
        <p:spPr>
          <a:xfrm>
            <a:off x="1236270" y="6257577"/>
            <a:ext cx="4876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Через ККМ он-лайн </a:t>
            </a:r>
          </a:p>
          <a:p>
            <a:r>
              <a:rPr lang="ru-RU" sz="2400" dirty="0"/>
              <a:t>2. Через ККМ оф-лайн в течении 30 дней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ИНН вид документа;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порядковый номер фискального документа;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дата и время фискального документа;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признак код идентификации;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цена за единицу товара;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регистрационный номер ККМ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адрес регистрации ККМ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CFFC4-83FA-453D-BF0A-829A6B0911F4}"/>
              </a:ext>
            </a:extLst>
          </p:cNvPr>
          <p:cNvSpPr txBox="1"/>
          <p:nvPr/>
        </p:nvSpPr>
        <p:spPr>
          <a:xfrm>
            <a:off x="473193" y="248477"/>
            <a:ext cx="14488886" cy="1936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03000"/>
              </a:lnSpc>
              <a:spcAft>
                <a:spcPts val="290"/>
              </a:spcAft>
            </a:pPr>
            <a:r>
              <a:rPr lang="ru-RU" sz="5400" b="1" dirty="0">
                <a:solidFill>
                  <a:srgbClr val="EB1A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</a:t>
            </a:r>
            <a:r>
              <a:rPr lang="ru-RU" sz="4000" b="1" dirty="0">
                <a:solidFill>
                  <a:srgbClr val="EB1A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Вывод из оборота: онлайн, </a:t>
            </a:r>
            <a:r>
              <a:rPr lang="ru-RU" sz="4000" b="1" dirty="0">
                <a:solidFill>
                  <a:srgbClr val="EB1A2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оффлайн, </a:t>
            </a:r>
          </a:p>
          <a:p>
            <a:pPr marL="6350" indent="-6350" algn="ctr">
              <a:lnSpc>
                <a:spcPct val="103000"/>
              </a:lnSpc>
              <a:spcAft>
                <a:spcPts val="290"/>
              </a:spcAft>
            </a:pPr>
            <a:r>
              <a:rPr lang="ru-RU" sz="4000" b="1" dirty="0">
                <a:solidFill>
                  <a:srgbClr val="EB1A2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дистанционная торговля списания</a:t>
            </a:r>
            <a:endParaRPr lang="ru-RU" sz="4000" b="1" dirty="0">
              <a:solidFill>
                <a:srgbClr val="EB1A2D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34830C-DB82-40A0-BE47-9101C6742D6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478834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8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3">
            <a:extLst>
              <a:ext uri="{FF2B5EF4-FFF2-40B4-BE49-F238E27FC236}">
                <a16:creationId xmlns:a16="http://schemas.microsoft.com/office/drawing/2014/main" id="{66A83D08-A865-4472-AB50-785D9E07BC3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33345"/>
            <a:ext cx="15069310" cy="4483607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FE515CE-A561-4F2C-9E40-98B6E69CE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07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45720" rIns="91440" bIns="36501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029E905-9CD5-4790-9E64-7675D9411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327" y="127458"/>
            <a:ext cx="13262796" cy="123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45720" rIns="91440" bIns="3650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rgbClr val="EB1A2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Вывод товара из оборота при Инт</a:t>
            </a:r>
            <a:r>
              <a:rPr kumimoji="0" lang="ru-RU" altLang="ru-RU" sz="5700" b="1" i="0" u="none" strike="noStrike" cap="none" normalizeH="0" baseline="0" dirty="0">
                <a:ln>
                  <a:noFill/>
                </a:ln>
                <a:solidFill>
                  <a:srgbClr val="EB1A2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ернете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4F78C-40C6-45CB-9018-500412CBB3A0}"/>
              </a:ext>
            </a:extLst>
          </p:cNvPr>
          <p:cNvSpPr txBox="1"/>
          <p:nvPr/>
        </p:nvSpPr>
        <p:spPr>
          <a:xfrm>
            <a:off x="4598099" y="1785794"/>
            <a:ext cx="8534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1. Подача сведений в ИС МП при передаче службе доставки </a:t>
            </a:r>
          </a:p>
          <a:p>
            <a:pPr marL="342900" indent="-342900">
              <a:buAutoNum type="arabicPeriod"/>
            </a:pPr>
            <a:endParaRPr lang="ru-RU" sz="2400" dirty="0"/>
          </a:p>
          <a:p>
            <a:r>
              <a:rPr lang="ru-RU" sz="2400" dirty="0"/>
              <a:t>2. Выбытие по отгрузке службе доставки (дистанционная торговля) </a:t>
            </a:r>
          </a:p>
          <a:p>
            <a:endParaRPr lang="ru-RU" sz="2400" dirty="0"/>
          </a:p>
          <a:p>
            <a:r>
              <a:rPr lang="ru-RU" sz="2400" dirty="0"/>
              <a:t>3. Выбытие при доставке конечному получателю (пробитие чека) </a:t>
            </a:r>
          </a:p>
          <a:p>
            <a:endParaRPr lang="ru-RU" sz="2400" dirty="0"/>
          </a:p>
          <a:p>
            <a:r>
              <a:rPr lang="ru-RU" sz="2400" dirty="0"/>
              <a:t>4. Присутствие Кода Маркировки в кассовом чеке обязательно при выбытии товара </a:t>
            </a:r>
          </a:p>
        </p:txBody>
      </p:sp>
      <p:pic>
        <p:nvPicPr>
          <p:cNvPr id="8194" name="Picture 2" descr="Значок Покупка Товаров Купить - Бесплатное изображение на Pixabay">
            <a:extLst>
              <a:ext uri="{FF2B5EF4-FFF2-40B4-BE49-F238E27FC236}">
                <a16:creationId xmlns:a16="http://schemas.microsoft.com/office/drawing/2014/main" id="{7A2D7C2F-DC98-44AE-952F-784ACD90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9450" y="8343712"/>
            <a:ext cx="1384162" cy="134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Значок Покупка Товаров Купить - Бесплатное изображение на Pixabay">
            <a:extLst>
              <a:ext uri="{FF2B5EF4-FFF2-40B4-BE49-F238E27FC236}">
                <a16:creationId xmlns:a16="http://schemas.microsoft.com/office/drawing/2014/main" id="{B3788357-C0CE-43A7-83F1-265A0BD40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87772" y="8343712"/>
            <a:ext cx="1276049" cy="123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935D06-FB45-41E3-BB92-120D82AE9BEB}"/>
              </a:ext>
            </a:extLst>
          </p:cNvPr>
          <p:cNvSpPr txBox="1"/>
          <p:nvPr/>
        </p:nvSpPr>
        <p:spPr>
          <a:xfrm>
            <a:off x="4241850" y="9978263"/>
            <a:ext cx="190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Покупатель выбирает товар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39CBE2-2B8A-412A-BD9C-2039708511AF}"/>
              </a:ext>
            </a:extLst>
          </p:cNvPr>
          <p:cNvSpPr txBox="1"/>
          <p:nvPr/>
        </p:nvSpPr>
        <p:spPr>
          <a:xfrm>
            <a:off x="7078192" y="8856400"/>
            <a:ext cx="190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Магазин продает товар в розницу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DC982-C894-4482-8C86-7B42F81E03CC}"/>
              </a:ext>
            </a:extLst>
          </p:cNvPr>
          <p:cNvSpPr txBox="1"/>
          <p:nvPr/>
        </p:nvSpPr>
        <p:spPr>
          <a:xfrm>
            <a:off x="9845356" y="9839763"/>
            <a:ext cx="1905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Покупатель возвращает товар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8C3507-B788-4775-960E-EF16F155871E}"/>
              </a:ext>
            </a:extLst>
          </p:cNvPr>
          <p:cNvSpPr txBox="1"/>
          <p:nvPr/>
        </p:nvSpPr>
        <p:spPr>
          <a:xfrm>
            <a:off x="12881346" y="8743313"/>
            <a:ext cx="1905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Магазин </a:t>
            </a:r>
            <a:r>
              <a:rPr lang="ru-RU" b="1" dirty="0" err="1"/>
              <a:t>перемаркирует</a:t>
            </a:r>
            <a:r>
              <a:rPr lang="ru-RU" b="1" dirty="0"/>
              <a:t> товар</a:t>
            </a:r>
          </a:p>
        </p:txBody>
      </p:sp>
      <p:pic>
        <p:nvPicPr>
          <p:cNvPr id="8198" name="Picture 6" descr="Printer flat icon Royalty Free Vector Image - VectorStock">
            <a:extLst>
              <a:ext uri="{FF2B5EF4-FFF2-40B4-BE49-F238E27FC236}">
                <a16:creationId xmlns:a16="http://schemas.microsoft.com/office/drawing/2014/main" id="{70CF9277-EC8E-4524-A951-57C696786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6710" r="2571" b="12645"/>
          <a:stretch/>
        </p:blipFill>
        <p:spPr bwMode="auto">
          <a:xfrm>
            <a:off x="12938665" y="7044523"/>
            <a:ext cx="1402694" cy="13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89CF50-8D40-445F-BE0D-752334AD0361}"/>
              </a:ext>
            </a:extLst>
          </p:cNvPr>
          <p:cNvSpPr txBox="1"/>
          <p:nvPr/>
        </p:nvSpPr>
        <p:spPr>
          <a:xfrm>
            <a:off x="569221" y="6186773"/>
            <a:ext cx="5825229" cy="1773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r>
              <a:rPr lang="ru-RU" sz="5400" b="1" dirty="0">
                <a:solidFill>
                  <a:srgbClr val="EB1A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Повторная маркировка</a:t>
            </a: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C4C73CA4-0B10-406E-8753-85D81D53A5C6}"/>
              </a:ext>
            </a:extLst>
          </p:cNvPr>
          <p:cNvSpPr/>
          <p:nvPr/>
        </p:nvSpPr>
        <p:spPr>
          <a:xfrm>
            <a:off x="629038" y="2151084"/>
            <a:ext cx="3250053" cy="2634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9FBCAFC2-7EC4-47B8-9BF0-9838D8F40032}"/>
              </a:ext>
            </a:extLst>
          </p:cNvPr>
          <p:cNvSpPr/>
          <p:nvPr/>
        </p:nvSpPr>
        <p:spPr>
          <a:xfrm>
            <a:off x="6668898" y="6901868"/>
            <a:ext cx="2412612" cy="1954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237499DF-7CE2-4FF7-9E1D-2C17E354B149}"/>
              </a:ext>
            </a:extLst>
          </p:cNvPr>
          <p:cNvSpPr/>
          <p:nvPr/>
        </p:nvSpPr>
        <p:spPr>
          <a:xfrm rot="20395925">
            <a:off x="11856446" y="8538824"/>
            <a:ext cx="687168" cy="408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F9D18522-8FCB-4311-B58A-D210E21F486B}"/>
              </a:ext>
            </a:extLst>
          </p:cNvPr>
          <p:cNvSpPr/>
          <p:nvPr/>
        </p:nvSpPr>
        <p:spPr>
          <a:xfrm rot="1971230">
            <a:off x="9114475" y="8686986"/>
            <a:ext cx="687168" cy="360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6CD15700-3775-4C0D-B836-6B6E662D4CF0}"/>
              </a:ext>
            </a:extLst>
          </p:cNvPr>
          <p:cNvSpPr/>
          <p:nvPr/>
        </p:nvSpPr>
        <p:spPr>
          <a:xfrm rot="19511588">
            <a:off x="6213539" y="8593841"/>
            <a:ext cx="687168" cy="408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2DF0D08-78A7-4974-A625-E415384ED31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46" y="10076464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3">
            <a:extLst>
              <a:ext uri="{FF2B5EF4-FFF2-40B4-BE49-F238E27FC236}">
                <a16:creationId xmlns:a16="http://schemas.microsoft.com/office/drawing/2014/main" id="{CC215431-9F6B-4ABE-A7F7-195D464FFC9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27" y="6825743"/>
            <a:ext cx="14969246" cy="4483607"/>
          </a:xfrm>
          <a:prstGeom prst="rect">
            <a:avLst/>
          </a:prstGeom>
        </p:spPr>
      </p:pic>
      <p:pic>
        <p:nvPicPr>
          <p:cNvPr id="1028" name="Picture 4" descr="Иконка покупки, пакет, package, размер 128x128 | id41053 | iconbird.com">
            <a:extLst>
              <a:ext uri="{FF2B5EF4-FFF2-40B4-BE49-F238E27FC236}">
                <a16:creationId xmlns:a16="http://schemas.microsoft.com/office/drawing/2014/main" id="{85AA5E6A-BA36-4EE7-96E4-33232EB20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40" y="159795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Иконка покупки, пакет, package, размер 128x128 | id41053 | iconbird.com">
            <a:extLst>
              <a:ext uri="{FF2B5EF4-FFF2-40B4-BE49-F238E27FC236}">
                <a16:creationId xmlns:a16="http://schemas.microsoft.com/office/drawing/2014/main" id="{823BE459-1DDD-497B-84A8-369C2CF6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922" y="16627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акеты с покупками PNG образ | Векторы и PSD-файлы | Бесплатная загрузка на  Pngtree">
            <a:extLst>
              <a:ext uri="{FF2B5EF4-FFF2-40B4-BE49-F238E27FC236}">
                <a16:creationId xmlns:a16="http://schemas.microsoft.com/office/drawing/2014/main" id="{90E7AE62-58E4-4E70-B4D0-759C706F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91" y="1537040"/>
            <a:ext cx="1382032" cy="138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Иконка покупки, пакет, package, размер 128x128 | id41053 | iconbird.com">
            <a:extLst>
              <a:ext uri="{FF2B5EF4-FFF2-40B4-BE49-F238E27FC236}">
                <a16:creationId xmlns:a16="http://schemas.microsoft.com/office/drawing/2014/main" id="{B2BFF948-7338-4036-BF23-CC4AADCCA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705" y="167862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D2DB50-6F9E-4BAA-95CE-6D01EE46EA9A}"/>
              </a:ext>
            </a:extLst>
          </p:cNvPr>
          <p:cNvSpPr txBox="1"/>
          <p:nvPr/>
        </p:nvSpPr>
        <p:spPr>
          <a:xfrm>
            <a:off x="1250950" y="3131754"/>
            <a:ext cx="1905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Возврат маркированного товара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2DCF4-4D00-4AA1-A1DF-606AE2542F32}"/>
              </a:ext>
            </a:extLst>
          </p:cNvPr>
          <p:cNvSpPr txBox="1"/>
          <p:nvPr/>
        </p:nvSpPr>
        <p:spPr>
          <a:xfrm>
            <a:off x="6449071" y="3258489"/>
            <a:ext cx="1905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/>
              <a:t>Пересорт</a:t>
            </a:r>
            <a:r>
              <a:rPr lang="ru-RU" b="1" dirty="0"/>
              <a:t>  маркированного товара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76309-BE78-40E4-B32E-6491D2DFA4D1}"/>
              </a:ext>
            </a:extLst>
          </p:cNvPr>
          <p:cNvSpPr txBox="1"/>
          <p:nvPr/>
        </p:nvSpPr>
        <p:spPr>
          <a:xfrm>
            <a:off x="11690805" y="3242537"/>
            <a:ext cx="1905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Обмен маркированного товара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FCB99A-6F8F-4AEF-814C-EE4BF16B8702}"/>
              </a:ext>
            </a:extLst>
          </p:cNvPr>
          <p:cNvSpPr txBox="1"/>
          <p:nvPr/>
        </p:nvSpPr>
        <p:spPr>
          <a:xfrm>
            <a:off x="2553444" y="4384900"/>
            <a:ext cx="65169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 возврате с неповрежденным кодом повторно не маркируются. </a:t>
            </a:r>
          </a:p>
          <a:p>
            <a:r>
              <a:rPr lang="ru-RU" dirty="0"/>
              <a:t>В систему мониторинга передаются с помощью ККМ : </a:t>
            </a:r>
          </a:p>
          <a:p>
            <a:r>
              <a:rPr lang="ru-RU" dirty="0"/>
              <a:t>a) ИНН участника оборота, принимающего товар </a:t>
            </a:r>
          </a:p>
          <a:p>
            <a:r>
              <a:rPr lang="ru-RU" dirty="0"/>
              <a:t>6) код идентификации</a:t>
            </a:r>
          </a:p>
          <a:p>
            <a:endParaRPr lang="ru-RU" dirty="0"/>
          </a:p>
          <a:p>
            <a:r>
              <a:rPr lang="ru-RU" dirty="0"/>
              <a:t>При возврате с поврежденным кодом-в систему мониторинга передаются : </a:t>
            </a:r>
          </a:p>
          <a:p>
            <a:pPr marL="342900" indent="-342900">
              <a:buAutoNum type="alphaLcParenR"/>
            </a:pPr>
            <a:r>
              <a:rPr lang="ru-RU" dirty="0"/>
              <a:t>ИНН участника оборота ОБ, принимающего ОБ </a:t>
            </a:r>
          </a:p>
          <a:p>
            <a:r>
              <a:rPr lang="ru-RU" dirty="0"/>
              <a:t>6) новый код идентификации</a:t>
            </a:r>
          </a:p>
        </p:txBody>
      </p:sp>
      <p:pic>
        <p:nvPicPr>
          <p:cNvPr id="17" name="Picture 2" descr="Восклицательный знак PNG">
            <a:extLst>
              <a:ext uri="{FF2B5EF4-FFF2-40B4-BE49-F238E27FC236}">
                <a16:creationId xmlns:a16="http://schemas.microsoft.com/office/drawing/2014/main" id="{93477F6A-6ACC-4718-AC99-96D8F472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4505575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Восклицательный знак PNG">
            <a:extLst>
              <a:ext uri="{FF2B5EF4-FFF2-40B4-BE49-F238E27FC236}">
                <a16:creationId xmlns:a16="http://schemas.microsoft.com/office/drawing/2014/main" id="{0A59C751-7DC3-4B5A-8150-3C6073680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5922301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Стрелка: влево 14">
            <a:extLst>
              <a:ext uri="{FF2B5EF4-FFF2-40B4-BE49-F238E27FC236}">
                <a16:creationId xmlns:a16="http://schemas.microsoft.com/office/drawing/2014/main" id="{A0B9AA83-4D97-41A4-B56D-777CDDC368B9}"/>
              </a:ext>
            </a:extLst>
          </p:cNvPr>
          <p:cNvSpPr/>
          <p:nvPr/>
        </p:nvSpPr>
        <p:spPr>
          <a:xfrm>
            <a:off x="1669594" y="2346093"/>
            <a:ext cx="304801" cy="1783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858329F6-9ECD-4DE4-ADA1-0562ED4211AB}"/>
              </a:ext>
            </a:extLst>
          </p:cNvPr>
          <p:cNvSpPr/>
          <p:nvPr/>
        </p:nvSpPr>
        <p:spPr>
          <a:xfrm>
            <a:off x="5999301" y="2367490"/>
            <a:ext cx="226442" cy="174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77105806-39FE-4C90-944B-765FF8F5A949}"/>
              </a:ext>
            </a:extLst>
          </p:cNvPr>
          <p:cNvSpPr/>
          <p:nvPr/>
        </p:nvSpPr>
        <p:spPr>
          <a:xfrm flipH="1">
            <a:off x="7925077" y="2453306"/>
            <a:ext cx="228600" cy="178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Стрелка: изогнутая вниз 21">
            <a:extLst>
              <a:ext uri="{FF2B5EF4-FFF2-40B4-BE49-F238E27FC236}">
                <a16:creationId xmlns:a16="http://schemas.microsoft.com/office/drawing/2014/main" id="{A9D6AB2F-D6A3-4027-8A74-456C595D1FCE}"/>
              </a:ext>
            </a:extLst>
          </p:cNvPr>
          <p:cNvSpPr/>
          <p:nvPr/>
        </p:nvSpPr>
        <p:spPr>
          <a:xfrm>
            <a:off x="12496523" y="2284963"/>
            <a:ext cx="293563" cy="1246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Стрелка: изогнутая вниз 24">
            <a:extLst>
              <a:ext uri="{FF2B5EF4-FFF2-40B4-BE49-F238E27FC236}">
                <a16:creationId xmlns:a16="http://schemas.microsoft.com/office/drawing/2014/main" id="{E21EC965-6254-48C8-B8D6-BB5F921DE8E1}"/>
              </a:ext>
            </a:extLst>
          </p:cNvPr>
          <p:cNvSpPr/>
          <p:nvPr/>
        </p:nvSpPr>
        <p:spPr>
          <a:xfrm rot="11043297">
            <a:off x="12484641" y="2448879"/>
            <a:ext cx="294850" cy="1511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1" name="Picture 4" descr="Иконка покупки, пакет, package, размер 128x128 | id41053 | iconbird.com">
            <a:extLst>
              <a:ext uri="{FF2B5EF4-FFF2-40B4-BE49-F238E27FC236}">
                <a16:creationId xmlns:a16="http://schemas.microsoft.com/office/drawing/2014/main" id="{94F6162C-907A-4F4E-A038-38782FDC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770705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Иконка покупки, пакет, package, размер 128x128 | id41053 | iconbird.com">
            <a:extLst>
              <a:ext uri="{FF2B5EF4-FFF2-40B4-BE49-F238E27FC236}">
                <a16:creationId xmlns:a16="http://schemas.microsoft.com/office/drawing/2014/main" id="{A9C5636F-4C73-4D72-A0E1-653DB150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11" y="766014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ᐈ Иконка касса значок, векторные картинки кассовый аппарат иконка | скачать  на Depositphotos®">
            <a:extLst>
              <a:ext uri="{FF2B5EF4-FFF2-40B4-BE49-F238E27FC236}">
                <a16:creationId xmlns:a16="http://schemas.microsoft.com/office/drawing/2014/main" id="{609CFE49-80B5-4275-BC61-B9D21EDD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551" y="7659447"/>
            <a:ext cx="1154725" cy="11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Printer flat icon Royalty Free Vector Image - VectorStock">
            <a:extLst>
              <a:ext uri="{FF2B5EF4-FFF2-40B4-BE49-F238E27FC236}">
                <a16:creationId xmlns:a16="http://schemas.microsoft.com/office/drawing/2014/main" id="{E81F6894-2799-499E-AAF1-C055681E0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6710" r="2571" b="12645"/>
          <a:stretch/>
        </p:blipFill>
        <p:spPr bwMode="auto">
          <a:xfrm>
            <a:off x="11850211" y="7659447"/>
            <a:ext cx="1402694" cy="130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43FA272-C944-4EC3-8E3A-D80FF30C7CD4}"/>
              </a:ext>
            </a:extLst>
          </p:cNvPr>
          <p:cNvSpPr txBox="1"/>
          <p:nvPr/>
        </p:nvSpPr>
        <p:spPr>
          <a:xfrm>
            <a:off x="1204615" y="9642929"/>
            <a:ext cx="190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Покупатель выбирает товар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8FC6CD-B200-4A55-9E79-D2C756B6D1C4}"/>
              </a:ext>
            </a:extLst>
          </p:cNvPr>
          <p:cNvSpPr txBox="1"/>
          <p:nvPr/>
        </p:nvSpPr>
        <p:spPr>
          <a:xfrm>
            <a:off x="4550422" y="9674225"/>
            <a:ext cx="190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Магазин продает товар в розницу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F8C6E0-050B-40EB-BF91-D3F0F0E184C8}"/>
              </a:ext>
            </a:extLst>
          </p:cNvPr>
          <p:cNvSpPr txBox="1"/>
          <p:nvPr/>
        </p:nvSpPr>
        <p:spPr>
          <a:xfrm>
            <a:off x="8494258" y="9676493"/>
            <a:ext cx="1905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Покупатель возвращает товар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D4F74D-77BB-4C3F-A4A5-E600962FFDFF}"/>
              </a:ext>
            </a:extLst>
          </p:cNvPr>
          <p:cNvSpPr txBox="1"/>
          <p:nvPr/>
        </p:nvSpPr>
        <p:spPr>
          <a:xfrm>
            <a:off x="11965285" y="9658114"/>
            <a:ext cx="1905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Магазин </a:t>
            </a:r>
            <a:r>
              <a:rPr lang="ru-RU" b="1" dirty="0" err="1"/>
              <a:t>перемаркирует</a:t>
            </a:r>
            <a:r>
              <a:rPr lang="ru-RU" b="1" dirty="0"/>
              <a:t> товар </a:t>
            </a: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116E6F89-F3C4-4607-8D72-3AC58494CF82}"/>
              </a:ext>
            </a:extLst>
          </p:cNvPr>
          <p:cNvSpPr/>
          <p:nvPr/>
        </p:nvSpPr>
        <p:spPr>
          <a:xfrm>
            <a:off x="3155950" y="8142754"/>
            <a:ext cx="687168" cy="408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316E714B-86F6-4E2A-A059-C0BF0DC14B60}"/>
              </a:ext>
            </a:extLst>
          </p:cNvPr>
          <p:cNvSpPr/>
          <p:nvPr/>
        </p:nvSpPr>
        <p:spPr>
          <a:xfrm>
            <a:off x="6783768" y="8065252"/>
            <a:ext cx="687168" cy="408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FA0335E0-ABBD-489D-B8F7-CBBAA31C8E72}"/>
              </a:ext>
            </a:extLst>
          </p:cNvPr>
          <p:cNvSpPr/>
          <p:nvPr/>
        </p:nvSpPr>
        <p:spPr>
          <a:xfrm>
            <a:off x="10813600" y="8146755"/>
            <a:ext cx="687168" cy="408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: влево 41">
            <a:extLst>
              <a:ext uri="{FF2B5EF4-FFF2-40B4-BE49-F238E27FC236}">
                <a16:creationId xmlns:a16="http://schemas.microsoft.com/office/drawing/2014/main" id="{768A736D-B948-4AEF-8EDA-5ED30A855BA3}"/>
              </a:ext>
            </a:extLst>
          </p:cNvPr>
          <p:cNvSpPr/>
          <p:nvPr/>
        </p:nvSpPr>
        <p:spPr>
          <a:xfrm>
            <a:off x="5104148" y="8366848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B7231FDB-9DDB-45BE-89E6-CDDB979FDD58}"/>
              </a:ext>
            </a:extLst>
          </p:cNvPr>
          <p:cNvSpPr/>
          <p:nvPr/>
        </p:nvSpPr>
        <p:spPr>
          <a:xfrm>
            <a:off x="1350340" y="8366848"/>
            <a:ext cx="254112" cy="214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DAFC4B-9EEC-433B-A44B-83E5A3D69A11}"/>
              </a:ext>
            </a:extLst>
          </p:cNvPr>
          <p:cNvSpPr txBox="1"/>
          <p:nvPr/>
        </p:nvSpPr>
        <p:spPr>
          <a:xfrm>
            <a:off x="1403342" y="280512"/>
            <a:ext cx="10104159" cy="917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03000"/>
              </a:lnSpc>
              <a:spcAft>
                <a:spcPts val="290"/>
              </a:spcAft>
            </a:pPr>
            <a:r>
              <a:rPr lang="ru-RU" sz="5400" b="1" dirty="0">
                <a:solidFill>
                  <a:srgbClr val="EB1A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          Повторная маркировка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C2196ED9-9030-4198-8598-6D7091D913E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478834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3">
            <a:extLst>
              <a:ext uri="{FF2B5EF4-FFF2-40B4-BE49-F238E27FC236}">
                <a16:creationId xmlns:a16="http://schemas.microsoft.com/office/drawing/2014/main" id="{3712332F-F53B-463A-8168-899FA14060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" y="6852841"/>
            <a:ext cx="15069310" cy="468531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2B9353B8-CCB7-44D0-AF41-484F20EB4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650" y="1692276"/>
            <a:ext cx="12711292" cy="3316530"/>
          </a:xfrm>
        </p:spPr>
        <p:txBody>
          <a:bodyPr/>
          <a:lstStyle/>
          <a:p>
            <a:r>
              <a:rPr lang="ru-RU" sz="2800" b="0" i="0" dirty="0">
                <a:solidFill>
                  <a:srgbClr val="2A2A2A"/>
                </a:solidFill>
                <a:effectLst/>
                <a:latin typeface="+mj-lt"/>
              </a:rPr>
              <a:t>В соответствии с порядком Соглашения о маркировке товаров средствами идентификации в ЕАЭС Российская сторона внесла в ЕЭК предложения о маркировке следующих товаров: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rgbClr val="2A2A2A"/>
                </a:solidFill>
                <a:effectLst/>
                <a:latin typeface="+mj-lt"/>
              </a:rPr>
              <a:t>обувных товаров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rgbClr val="2A2A2A"/>
                </a:solidFill>
                <a:effectLst/>
                <a:latin typeface="+mj-lt"/>
              </a:rPr>
              <a:t>табачной продукции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b="0" i="0" dirty="0">
                <a:solidFill>
                  <a:srgbClr val="2A2A2A"/>
                </a:solidFill>
                <a:effectLst/>
                <a:latin typeface="+mj-lt"/>
              </a:rPr>
              <a:t>лекарственных средств.</a:t>
            </a:r>
            <a:endParaRPr lang="ru-RU" sz="2800" dirty="0">
              <a:latin typeface="+mj-l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EDD5D0-84B7-4724-ABA4-D5612688633E}"/>
              </a:ext>
            </a:extLst>
          </p:cNvPr>
          <p:cNvSpPr txBox="1">
            <a:spLocks/>
          </p:cNvSpPr>
          <p:nvPr/>
        </p:nvSpPr>
        <p:spPr>
          <a:xfrm>
            <a:off x="2455545" y="228408"/>
            <a:ext cx="1016381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7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marR="5080" algn="ctr">
              <a:spcBef>
                <a:spcPts val="100"/>
              </a:spcBef>
            </a:pPr>
            <a:r>
              <a:rPr lang="ru-RU" kern="0" spc="-210" dirty="0">
                <a:solidFill>
                  <a:srgbClr val="EE2736"/>
                </a:solidFill>
              </a:rPr>
              <a:t>О проекте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3A90B-3A83-41C0-817C-F0104DB51897}"/>
              </a:ext>
            </a:extLst>
          </p:cNvPr>
          <p:cNvSpPr txBox="1"/>
          <p:nvPr/>
        </p:nvSpPr>
        <p:spPr>
          <a:xfrm>
            <a:off x="1504043" y="5670550"/>
            <a:ext cx="120396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2A2A2A"/>
                </a:solidFill>
                <a:latin typeface="+mj-lt"/>
              </a:rPr>
              <a:t>По предложениям Российской стороны 18 ноября 2019 года приняты Решения Совета Евразийской экономической комиссии, предусматривающие маркировку средствами идентификации в отношении: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2A2A2A"/>
                </a:solidFill>
                <a:latin typeface="+mj-lt"/>
              </a:rPr>
              <a:t> шин и покрышек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2A2A2A"/>
                </a:solidFill>
                <a:latin typeface="+mj-lt"/>
              </a:rPr>
              <a:t>духов и туалетной воды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2A2A2A"/>
                </a:solidFill>
                <a:latin typeface="+mj-lt"/>
              </a:rPr>
              <a:t>отдельных позиций продукции легкой промышленности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2A2A2A"/>
                </a:solidFill>
                <a:latin typeface="+mj-lt"/>
              </a:rPr>
              <a:t>фотокамер.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63BFD4-D497-4AF6-AC25-59C66887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46" y="8524802"/>
            <a:ext cx="2589504" cy="2676913"/>
          </a:xfrm>
          <a:prstGeom prst="rect">
            <a:avLst/>
          </a:prstGeom>
        </p:spPr>
      </p:pic>
      <p:pic>
        <p:nvPicPr>
          <p:cNvPr id="10" name="Picture 4" descr="Маркированный фотоаппарат">
            <a:extLst>
              <a:ext uri="{FF2B5EF4-FFF2-40B4-BE49-F238E27FC236}">
                <a16:creationId xmlns:a16="http://schemas.microsoft.com/office/drawing/2014/main" id="{D1342471-96C0-4D14-8307-0B769F60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650" y="8200807"/>
            <a:ext cx="2754725" cy="31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F5086EBA-7F42-415D-9597-648AF9CEC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50" y="8947818"/>
            <a:ext cx="2125164" cy="21251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1799C6-CCE6-40ED-B5BF-26CAE8C3A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02" y="8459606"/>
            <a:ext cx="2849744" cy="284974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4CE9A-4A35-4D06-84BD-1F04EAFA2C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51" y="2913352"/>
            <a:ext cx="2849744" cy="28497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258A00-C0F7-4132-92D1-08C1DC8978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r="14513"/>
          <a:stretch/>
        </p:blipFill>
        <p:spPr>
          <a:xfrm>
            <a:off x="9213850" y="3167516"/>
            <a:ext cx="2310120" cy="242913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1DE23DD-DB32-4064-B220-4E49154035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579" y="2944241"/>
            <a:ext cx="3494372" cy="261204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DF825D4-C90D-474E-9E6B-D357C6B7282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1" y="485267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278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3">
            <a:extLst>
              <a:ext uri="{FF2B5EF4-FFF2-40B4-BE49-F238E27FC236}">
                <a16:creationId xmlns:a16="http://schemas.microsoft.com/office/drawing/2014/main" id="{5C69374C-B78B-415B-976C-D320EC55637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57" y="6750260"/>
            <a:ext cx="14988543" cy="44836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BAA81-8E85-43E0-B707-63069E26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07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45720" rIns="91440" bIns="36501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40283AA-760B-433A-981C-2DF0889B0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819" y="3315633"/>
            <a:ext cx="1507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45720" rIns="91440" bIns="36501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B55F0E2-9221-42FE-8784-0DDE9BDB3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98" y="154628"/>
            <a:ext cx="1507490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5700" b="1" i="0" u="none" strike="noStrike" cap="none" normalizeH="0" baseline="0" dirty="0">
                <a:ln>
                  <a:noFill/>
                </a:ln>
                <a:solidFill>
                  <a:srgbClr val="EB1A2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     О</a:t>
            </a:r>
            <a:r>
              <a:rPr kumimoji="0" lang="ru-RU" altLang="ru-RU" sz="5700" b="1" i="0" u="none" strike="noStrike" cap="none" normalizeH="0" baseline="0" dirty="0" bmk="">
                <a:ln>
                  <a:noFill/>
                </a:ln>
                <a:solidFill>
                  <a:srgbClr val="EB1A2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бщественный контроль </a:t>
            </a:r>
            <a:endParaRPr kumimoji="0" lang="ru-RU" altLang="ru-RU" sz="5700" b="1" i="0" u="none" strike="noStrike" cap="none" normalizeH="0" baseline="0" dirty="0">
              <a:ln>
                <a:noFill/>
              </a:ln>
              <a:solidFill>
                <a:srgbClr val="EB1A2D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68365DD-2BC5-4CB3-8A8E-6B6E101787F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t="27055" r="68293" b="15089"/>
          <a:stretch/>
        </p:blipFill>
        <p:spPr bwMode="auto">
          <a:xfrm>
            <a:off x="974271" y="2759075"/>
            <a:ext cx="5562600" cy="6296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16D9A7-F504-47BA-A005-4A28C555CD8E}"/>
              </a:ext>
            </a:extLst>
          </p:cNvPr>
          <p:cNvSpPr txBox="1"/>
          <p:nvPr/>
        </p:nvSpPr>
        <p:spPr>
          <a:xfrm>
            <a:off x="6786397" y="3709542"/>
            <a:ext cx="730425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БАРЬЕР НА ПУТИ НЕЛЕГАЛЬНОГО ОБОРОТА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МАКСИМАЛЬНЫЙ ОХВАТ НАСЕЛЕНИЯ 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dirty="0"/>
              <a:t>НА ВСЕЙ ТЕРРИТОРИИ РОССИИ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БОНУСЫ ЗА АКТИВНОСТЬ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ВОЗМОЖНОСТЬ ПОДАЧИ ЖАЛОБЫ ПРЯМО ИЗ ПРИЛОЖЕНИЯ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3CBF6C-F153-45B9-8D4D-E2FD24F156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450" y="9927695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6D6C8491-FD2C-46D5-B44F-64CA4760FD8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" y="6852841"/>
            <a:ext cx="15069310" cy="468531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068B9A10-5D0C-4B74-848F-7244599AD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957" y="1584613"/>
            <a:ext cx="13382985" cy="9556462"/>
          </a:xfrm>
        </p:spPr>
        <p:txBody>
          <a:bodyPr/>
          <a:lstStyle/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700" b="0" i="0" dirty="0">
                <a:solidFill>
                  <a:srgbClr val="2A2A2A"/>
                </a:solidFill>
                <a:effectLst/>
                <a:latin typeface="+mj-lt"/>
              </a:rPr>
              <a:t>Легальный производитель увеличит долю рынка и объемы выручки благодаря снижению размера теневого сектора. В результате, бизнес сможет снизить себестоимость, а розничная цена продукции в среднем сократится на 5-10% от первоначальной стоимости товара.</a:t>
            </a: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700" b="0" i="0" dirty="0">
                <a:solidFill>
                  <a:srgbClr val="2A2A2A"/>
                </a:solidFill>
                <a:effectLst/>
                <a:latin typeface="+mj-lt"/>
              </a:rPr>
              <a:t>Система позволяет работать по принципам </a:t>
            </a:r>
            <a:r>
              <a:rPr lang="ru-RU" sz="2700" b="0" i="0" dirty="0" err="1">
                <a:solidFill>
                  <a:srgbClr val="2A2A2A"/>
                </a:solidFill>
                <a:effectLst/>
                <a:latin typeface="+mj-lt"/>
              </a:rPr>
              <a:t>Just</a:t>
            </a:r>
            <a:r>
              <a:rPr lang="ru-RU" sz="2700" b="0" i="0" dirty="0">
                <a:solidFill>
                  <a:srgbClr val="2A2A2A"/>
                </a:solidFill>
                <a:effectLst/>
                <a:latin typeface="+mj-lt"/>
              </a:rPr>
              <a:t> </a:t>
            </a:r>
            <a:r>
              <a:rPr lang="ru-RU" sz="2700" b="0" i="0" dirty="0" err="1">
                <a:solidFill>
                  <a:srgbClr val="2A2A2A"/>
                </a:solidFill>
                <a:effectLst/>
                <a:latin typeface="+mj-lt"/>
              </a:rPr>
              <a:t>in</a:t>
            </a:r>
            <a:r>
              <a:rPr lang="ru-RU" sz="2700" b="0" i="0" dirty="0">
                <a:solidFill>
                  <a:srgbClr val="2A2A2A"/>
                </a:solidFill>
                <a:effectLst/>
                <a:latin typeface="+mj-lt"/>
              </a:rPr>
              <a:t> </a:t>
            </a:r>
            <a:r>
              <a:rPr lang="ru-RU" sz="2700" b="0" i="0" dirty="0" err="1">
                <a:solidFill>
                  <a:srgbClr val="2A2A2A"/>
                </a:solidFill>
                <a:effectLst/>
                <a:latin typeface="+mj-lt"/>
              </a:rPr>
              <a:t>Time</a:t>
            </a:r>
            <a:r>
              <a:rPr lang="ru-RU" sz="2700" b="0" i="0" dirty="0">
                <a:solidFill>
                  <a:srgbClr val="2A2A2A"/>
                </a:solidFill>
                <a:effectLst/>
                <a:latin typeface="+mj-lt"/>
              </a:rPr>
              <a:t>. Бизнес, получая в режиме онлайн из системы маркировки данные о движении продукции, сможет оптимально планировать производство, снижать запасы и повышать оборачиваемость продукции. Это приведет к снижению себестоимости и позволит уменьшить цену на товар для конечного потребителя на 1-2%.</a:t>
            </a: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700" b="0" i="0" dirty="0">
                <a:solidFill>
                  <a:srgbClr val="2A2A2A"/>
                </a:solidFill>
                <a:effectLst/>
                <a:latin typeface="+mj-lt"/>
              </a:rPr>
              <a:t>Система предоставляет аналитику, которая позволит стимулировать розничные продажи на основе информации об объемах и динамике реализуемой продукции в различных точках по всей стране.</a:t>
            </a: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700" b="0" i="0" dirty="0">
                <a:solidFill>
                  <a:srgbClr val="2A2A2A"/>
                </a:solidFill>
                <a:effectLst/>
                <a:latin typeface="+mj-lt"/>
              </a:rPr>
              <a:t>В логистике создается экономия на операционных затратах, связанных с процессом обработки грузов. Она составит минимум 20%, а сокращение затрат, связанных с ошибками персонала при сборке заказов клиента или подготовкой сопроводительной документации — до 90-95%.</a:t>
            </a: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700" b="0" i="0" dirty="0">
                <a:solidFill>
                  <a:srgbClr val="2A2A2A"/>
                </a:solidFill>
                <a:effectLst/>
                <a:latin typeface="+mj-lt"/>
              </a:rPr>
              <a:t>Система прослеживаемости позволит отследить изменение цены товара на всех этапах его жизненного цикла, выявить звенья товарной цепи, в которых возникают высокие наценки, и информировать контрольно-надзорные органы для принятия мер.</a:t>
            </a:r>
          </a:p>
          <a:p>
            <a:pPr marL="457200" indent="-457200" algn="l" fontAlgn="base">
              <a:buFont typeface="Wingdings" panose="05000000000000000000" pitchFamily="2" charset="2"/>
              <a:buChar char="Ø"/>
            </a:pPr>
            <a:r>
              <a:rPr lang="ru-RU" sz="2700" b="0" i="0" dirty="0">
                <a:solidFill>
                  <a:srgbClr val="2A2A2A"/>
                </a:solidFill>
                <a:effectLst/>
                <a:latin typeface="+mj-lt"/>
              </a:rPr>
              <a:t>Система позволит снизить административную и регуляторную нагрузку на предприятия благодаря способности хранить всю необходимую информацию о товародвижении для предоставления в контролирующие органы.</a:t>
            </a:r>
          </a:p>
          <a:p>
            <a:endParaRPr lang="ru-RU" sz="2700" dirty="0">
              <a:latin typeface="+mj-lt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6A86A93-6F7A-4D45-AB25-4375836A4C09}"/>
              </a:ext>
            </a:extLst>
          </p:cNvPr>
          <p:cNvSpPr txBox="1">
            <a:spLocks/>
          </p:cNvSpPr>
          <p:nvPr/>
        </p:nvSpPr>
        <p:spPr>
          <a:xfrm>
            <a:off x="3194050" y="191407"/>
            <a:ext cx="10842091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7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marR="5080" algn="ctr">
              <a:spcBef>
                <a:spcPts val="100"/>
              </a:spcBef>
              <a:tabLst>
                <a:tab pos="5514340" algn="l"/>
              </a:tabLst>
            </a:pPr>
            <a:r>
              <a:rPr lang="ru-RU" kern="0" spc="-415" dirty="0">
                <a:solidFill>
                  <a:srgbClr val="FF0000"/>
                </a:solidFill>
              </a:rPr>
              <a:t>Выгоды для производителя КР: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D5AB16-7600-4FC7-9F38-63507A7756D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1" y="485267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016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87B17748-8A76-4374-AB0A-F81CA63EE98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" y="6721475"/>
            <a:ext cx="15055850" cy="454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392A67-EBC8-40DD-A2D0-66FF0631F8CF}"/>
              </a:ext>
            </a:extLst>
          </p:cNvPr>
          <p:cNvSpPr txBox="1"/>
          <p:nvPr/>
        </p:nvSpPr>
        <p:spPr>
          <a:xfrm>
            <a:off x="1974850" y="3870305"/>
            <a:ext cx="11201400" cy="304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03000"/>
              </a:lnSpc>
              <a:spcAft>
                <a:spcPts val="290"/>
              </a:spcAft>
            </a:pPr>
            <a:r>
              <a:rPr lang="ru-RU" sz="9600" b="1" dirty="0">
                <a:solidFill>
                  <a:srgbClr val="EB1A2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Благодарим за внимание!</a:t>
            </a:r>
            <a:endParaRPr lang="ru-RU" sz="1050" b="1" dirty="0">
              <a:solidFill>
                <a:srgbClr val="EB1A2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51C20-70AC-4964-B729-530DAB48C838}"/>
              </a:ext>
            </a:extLst>
          </p:cNvPr>
          <p:cNvSpPr txBox="1"/>
          <p:nvPr/>
        </p:nvSpPr>
        <p:spPr>
          <a:xfrm>
            <a:off x="984250" y="8245475"/>
            <a:ext cx="86767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" indent="-8890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Контактные данные </a:t>
            </a:r>
            <a:endParaRPr lang="ru-RU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 center: +996 (501) 588 882</a:t>
            </a:r>
            <a:endParaRPr lang="ru-RU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E-mail: </a:t>
            </a:r>
            <a:r>
              <a:rPr lang="en-US" sz="3200" u="sng" kern="1200" dirty="0">
                <a:solidFill>
                  <a:srgbClr val="0000FF"/>
                </a:solidFill>
                <a:effectLst/>
                <a:uFill>
                  <a:solidFill>
                    <a:srgbClr val="0563C1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nnormalkg@gmail.</a:t>
            </a:r>
            <a:r>
              <a:rPr lang="en-US" sz="3200" u="sng" kern="1200" dirty="0">
                <a:solidFill>
                  <a:srgbClr val="000000"/>
                </a:solidFill>
                <a:effectLst/>
                <a:uFill>
                  <a:solidFill>
                    <a:srgbClr val="0563C1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com</a:t>
            </a:r>
            <a:endParaRPr lang="ru-RU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</a:t>
            </a:r>
            <a:endParaRPr lang="ru-RU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Адрес: 720030, г. Бишкек, улица </a:t>
            </a:r>
            <a:r>
              <a:rPr lang="ru-RU" sz="3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Баялинова</a:t>
            </a:r>
            <a:r>
              <a:rPr lang="ru-RU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146</a:t>
            </a:r>
            <a:endParaRPr lang="ru-RU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660B2D-AE9C-4C05-B26A-E5C4B0B761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857119"/>
            <a:ext cx="5334000" cy="1214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>
            <a:extLst>
              <a:ext uri="{FF2B5EF4-FFF2-40B4-BE49-F238E27FC236}">
                <a16:creationId xmlns:a16="http://schemas.microsoft.com/office/drawing/2014/main" id="{5D80A6B1-414A-435D-8254-ED8D16C349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" y="6852841"/>
            <a:ext cx="15069310" cy="4685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0F9872-ADC6-4E2C-BC6F-69431D817AB8}"/>
              </a:ext>
            </a:extLst>
          </p:cNvPr>
          <p:cNvSpPr txBox="1"/>
          <p:nvPr/>
        </p:nvSpPr>
        <p:spPr>
          <a:xfrm>
            <a:off x="1365250" y="4579538"/>
            <a:ext cx="133829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rgbClr val="2A2A2A"/>
                </a:solidFill>
                <a:effectLst/>
                <a:latin typeface="+mj-lt"/>
              </a:rPr>
              <a:t>В целях защиты отечественных производителей и потребителей от контрафактной продукции, усиления администрирования за неучтенным/контрабандным перемещением товаров и сокращения теневого оборота приняты следующие нормативные правовые акты:</a:t>
            </a:r>
            <a:endParaRPr lang="ru-RU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latin typeface="+mj-lt"/>
              </a:rPr>
              <a:t>постановление Правительства Кыргызской Республики «О маркировке товаров средствами идентификации в КР» от 12 сентября 2019 года № 470;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latin typeface="+mj-lt"/>
              </a:rPr>
              <a:t>постановление ПКР «О порядке маркировки отдельных товаров средствами цифровой идентификации в КР» от 17 октября 2019 года №554, предусматривающий введение маркировки средствами идентификации алкогольной и табачной продукции с 1 июля 2020 года.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2800" dirty="0">
              <a:latin typeface="+mj-lt"/>
            </a:endParaRPr>
          </a:p>
          <a:p>
            <a:r>
              <a:rPr lang="ru-RU" sz="2800" dirty="0">
                <a:solidFill>
                  <a:srgbClr val="2A2A2A"/>
                </a:solidFill>
                <a:latin typeface="+mj-lt"/>
              </a:rPr>
              <a:t>Основными задачами вышеуказанных постановлений является обеспечение создания и внедрения компонентов системы прослеживаемости товаров и </a:t>
            </a:r>
            <a:r>
              <a:rPr lang="ru-RU" sz="2800" dirty="0" err="1">
                <a:solidFill>
                  <a:srgbClr val="2A2A2A"/>
                </a:solidFill>
                <a:latin typeface="+mj-lt"/>
              </a:rPr>
              <a:t>фискализации</a:t>
            </a:r>
            <a:r>
              <a:rPr lang="ru-RU" sz="2800" dirty="0">
                <a:solidFill>
                  <a:srgbClr val="2A2A2A"/>
                </a:solidFill>
                <a:latin typeface="+mj-lt"/>
              </a:rPr>
              <a:t> налоговых процедур.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1494E33-AD0D-4FEE-824D-6D100C47ECCC}"/>
              </a:ext>
            </a:extLst>
          </p:cNvPr>
          <p:cNvSpPr txBox="1">
            <a:spLocks/>
          </p:cNvSpPr>
          <p:nvPr/>
        </p:nvSpPr>
        <p:spPr>
          <a:xfrm>
            <a:off x="2578467" y="174171"/>
            <a:ext cx="1016381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7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marR="5080" algn="ctr">
              <a:spcBef>
                <a:spcPts val="100"/>
              </a:spcBef>
            </a:pPr>
            <a:r>
              <a:rPr lang="ru-RU" kern="0" spc="-210" dirty="0">
                <a:solidFill>
                  <a:srgbClr val="EE2736"/>
                </a:solidFill>
              </a:rPr>
              <a:t>О проекте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B39098-AB24-4E53-8C8F-4C8435E1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1324985"/>
            <a:ext cx="7256244" cy="3173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8FB5F0-8CD9-4C98-B94F-3BF0290B7EA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1" y="485267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29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3">
            <a:extLst>
              <a:ext uri="{FF2B5EF4-FFF2-40B4-BE49-F238E27FC236}">
                <a16:creationId xmlns:a16="http://schemas.microsoft.com/office/drawing/2014/main" id="{72BE3E84-C139-465C-9903-9938F153FE1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" y="6852841"/>
            <a:ext cx="15069310" cy="468531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6723" y="229011"/>
            <a:ext cx="12589521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345" dirty="0">
                <a:solidFill>
                  <a:srgbClr val="EE2736"/>
                </a:solidFill>
              </a:rPr>
              <a:t>      </a:t>
            </a:r>
            <a:r>
              <a:rPr lang="ru-RU" sz="5400" spc="-345" dirty="0">
                <a:solidFill>
                  <a:srgbClr val="EE2736"/>
                </a:solidFill>
                <a:latin typeface="+mn-lt"/>
              </a:rPr>
              <a:t>Маркировка товаров средствами идентификации в Кыргызской Республике</a:t>
            </a:r>
            <a:endParaRPr sz="5400" spc="-345" dirty="0">
              <a:solidFill>
                <a:srgbClr val="EE2736"/>
              </a:solidFill>
              <a:latin typeface="+mn-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6950" y="9533392"/>
            <a:ext cx="294640" cy="5111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3100" spc="15" dirty="0">
                <a:solidFill>
                  <a:srgbClr val="FFFFFF"/>
                </a:solidFill>
                <a:latin typeface="Tahoma"/>
                <a:cs typeface="Tahoma"/>
              </a:rPr>
              <a:t>5</a:t>
            </a:fld>
            <a:endParaRPr sz="3100">
              <a:latin typeface="Tahoma"/>
              <a:cs typeface="Tahoma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5F18B55-4DD1-4C75-B31E-291ACDE0D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6" y="484499"/>
            <a:ext cx="2295069" cy="59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Объект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31" y="1768511"/>
            <a:ext cx="872540" cy="93070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93518" y="1910699"/>
            <a:ext cx="120305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О проведении пилотного (экспериментального) проекта по маркировке отдельных видов товаров средствами цифровой идентификации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279" y="2736751"/>
            <a:ext cx="45719" cy="155441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406" y="3764911"/>
            <a:ext cx="1207184" cy="120718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593518" y="2891522"/>
            <a:ext cx="120305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Алкогольная продукция:</a:t>
            </a:r>
          </a:p>
          <a:p>
            <a:r>
              <a:rPr lang="ru-RU" sz="2200" dirty="0"/>
              <a:t>Водка 220860</a:t>
            </a:r>
          </a:p>
          <a:p>
            <a:r>
              <a:rPr lang="ru-RU" sz="2200" dirty="0"/>
              <a:t>Ликеро-водочные изделия 220830; 220870; 220890</a:t>
            </a:r>
          </a:p>
          <a:p>
            <a:r>
              <a:rPr lang="ru-RU" sz="2200" dirty="0"/>
              <a:t>Крепленые напитки, крепленые соки и бальзамы 220840; 220850</a:t>
            </a:r>
          </a:p>
          <a:p>
            <a:r>
              <a:rPr lang="ru-RU" sz="2200" dirty="0"/>
              <a:t>Вина 2204, кроме 220410 и 220430, 2205, 2206</a:t>
            </a:r>
          </a:p>
          <a:p>
            <a:r>
              <a:rPr lang="ru-RU" sz="2200" dirty="0"/>
              <a:t>Коньяки (кроме коньячного спирта) 2208201200 - 2208202900,</a:t>
            </a:r>
          </a:p>
          <a:p>
            <a:r>
              <a:rPr lang="ru-RU" sz="2200" dirty="0"/>
              <a:t>2208206200 - 2208208900</a:t>
            </a:r>
          </a:p>
          <a:p>
            <a:r>
              <a:rPr lang="ru-RU" sz="2200" dirty="0"/>
              <a:t>Вина игристые, включая шампанское 220410</a:t>
            </a:r>
          </a:p>
          <a:p>
            <a:r>
              <a:rPr lang="ru-RU" sz="2200" dirty="0"/>
              <a:t>Слабоалкогольные напитки 220890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893" y="4970571"/>
            <a:ext cx="45719" cy="117726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517" y="6311179"/>
            <a:ext cx="1396105" cy="91447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483621" y="6252648"/>
            <a:ext cx="120305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Сигареты (с фильтром, без фильтра) и изделия с нагреваемым табаком</a:t>
            </a:r>
          </a:p>
          <a:p>
            <a:r>
              <a:rPr lang="ru-RU" sz="2200" dirty="0"/>
              <a:t>(нагреваемая табачная палочка, нагреваемая капсула с табаком) 2402; 2403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8821" y="7311044"/>
            <a:ext cx="55122" cy="15985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505700" y="9925485"/>
            <a:ext cx="75374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Постановление Правительства </a:t>
            </a:r>
            <a:r>
              <a:rPr lang="ru-RU" dirty="0" err="1"/>
              <a:t>Кыргызской</a:t>
            </a:r>
            <a:r>
              <a:rPr lang="ru-RU" dirty="0"/>
              <a:t> Республики "О проведении пилотного (экспериментального) проекта по маркировке отдельных видов товаров средствами цифровой идентификации"</a:t>
            </a:r>
          </a:p>
          <a:p>
            <a:r>
              <a:rPr lang="ru-RU" dirty="0"/>
              <a:t>17 декабря 2019 года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610" y="8933162"/>
            <a:ext cx="1542422" cy="77425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601683" y="9192374"/>
            <a:ext cx="37808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Обувные товары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-1167042" y="9831642"/>
            <a:ext cx="753745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1215253"/>
            <a:r>
              <a:rPr lang="ru-RU" sz="1600" b="1" dirty="0">
                <a:solidFill>
                  <a:srgbClr val="595959"/>
                </a:solidFill>
                <a:latin typeface="PT Sans Caption" pitchFamily="34" charset="-52"/>
              </a:rPr>
              <a:t>с 1 июля</a:t>
            </a:r>
            <a:br>
              <a:rPr lang="ru-RU" sz="1600" b="1" dirty="0">
                <a:solidFill>
                  <a:srgbClr val="595959"/>
                </a:solidFill>
                <a:latin typeface="PT Sans Caption" pitchFamily="34" charset="-52"/>
              </a:rPr>
            </a:br>
            <a:r>
              <a:rPr lang="ru-RU" sz="1600" b="1" dirty="0">
                <a:solidFill>
                  <a:srgbClr val="595959"/>
                </a:solidFill>
                <a:latin typeface="PT Sans Caption" pitchFamily="34" charset="-52"/>
              </a:rPr>
              <a:t>2021 года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050" y="9869129"/>
            <a:ext cx="12217443" cy="24386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170" y="9747198"/>
            <a:ext cx="302827" cy="2960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0EA56B1-CDB5-4561-A365-F4D7E108967D}"/>
              </a:ext>
            </a:extLst>
          </p:cNvPr>
          <p:cNvSpPr txBox="1">
            <a:spLocks/>
          </p:cNvSpPr>
          <p:nvPr/>
        </p:nvSpPr>
        <p:spPr>
          <a:xfrm>
            <a:off x="3651250" y="186791"/>
            <a:ext cx="14220251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7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marR="5080">
              <a:spcBef>
                <a:spcPts val="100"/>
              </a:spcBef>
              <a:tabLst>
                <a:tab pos="5514340" algn="l"/>
              </a:tabLst>
            </a:pPr>
            <a:r>
              <a:rPr lang="ru-RU" kern="0" spc="-415" dirty="0">
                <a:solidFill>
                  <a:srgbClr val="FF0000"/>
                </a:solidFill>
              </a:rPr>
              <a:t>Для бизнеса на территории КР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0F96C-CBC1-44ED-805F-854A1C6B8B64}"/>
              </a:ext>
            </a:extLst>
          </p:cNvPr>
          <p:cNvSpPr txBox="1"/>
          <p:nvPr/>
        </p:nvSpPr>
        <p:spPr>
          <a:xfrm>
            <a:off x="1136650" y="1571989"/>
            <a:ext cx="1325879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3200" b="0" i="0" dirty="0">
                <a:solidFill>
                  <a:srgbClr val="2A2A2A"/>
                </a:solidFill>
                <a:effectLst/>
                <a:latin typeface="+mj-lt"/>
              </a:rPr>
              <a:t>Принятая Правительством КР модель функционирования национальной системы маркировки и прослеживаемости ТЕКШЕР подразумевает, для всех видов товаров, маркировку каждой единицы товара путем присвоения уникальных цифровых кодов, защищенных криптографией.</a:t>
            </a: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ru-RU" sz="3200" b="0" i="0" dirty="0">
                <a:solidFill>
                  <a:srgbClr val="2A2A2A"/>
                </a:solidFill>
                <a:effectLst/>
                <a:latin typeface="+mj-lt"/>
              </a:rPr>
              <a:t>Код маркировки состоит из 2 частей: код идентификации, который определяет позицию товара в системе и едином каталоге товаров, и код проверки (</a:t>
            </a:r>
            <a:r>
              <a:rPr lang="ru-RU" sz="3200" b="0" i="0" dirty="0" err="1">
                <a:solidFill>
                  <a:srgbClr val="2A2A2A"/>
                </a:solidFill>
                <a:effectLst/>
                <a:latin typeface="+mj-lt"/>
              </a:rPr>
              <a:t>криптохвост</a:t>
            </a:r>
            <a:r>
              <a:rPr lang="ru-RU" sz="3200" b="0" i="0" dirty="0">
                <a:solidFill>
                  <a:srgbClr val="2A2A2A"/>
                </a:solidFill>
                <a:effectLst/>
                <a:latin typeface="+mj-lt"/>
              </a:rPr>
              <a:t>), который генерирует оператор системы.</a:t>
            </a:r>
          </a:p>
          <a:p>
            <a:pPr algn="ctr" fontAlgn="base"/>
            <a:br>
              <a:rPr lang="ru-RU" sz="3200" dirty="0">
                <a:latin typeface="+mj-lt"/>
              </a:rPr>
            </a:br>
            <a:r>
              <a:rPr lang="ru-RU" sz="3200" b="1" i="0" dirty="0">
                <a:solidFill>
                  <a:srgbClr val="2A2A2A"/>
                </a:solidFill>
                <a:effectLst/>
                <a:latin typeface="+mj-lt"/>
              </a:rPr>
              <a:t>Для внедрения системы маркировки</a:t>
            </a:r>
            <a:br>
              <a:rPr lang="ru-RU" sz="3200" b="1" i="0" dirty="0">
                <a:solidFill>
                  <a:srgbClr val="2A2A2A"/>
                </a:solidFill>
                <a:effectLst/>
                <a:latin typeface="+mj-lt"/>
              </a:rPr>
            </a:br>
            <a:r>
              <a:rPr lang="ru-RU" sz="3200" b="1" i="0" dirty="0">
                <a:solidFill>
                  <a:srgbClr val="2A2A2A"/>
                </a:solidFill>
                <a:effectLst/>
                <a:latin typeface="+mj-lt"/>
              </a:rPr>
              <a:t>производителям необходимо иметь: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4A0438-AD81-46DE-9991-CD18797C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60" y="6703956"/>
            <a:ext cx="11407378" cy="4390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92158B-1F7F-4977-AC9A-D73BC555C1E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1" y="485267"/>
            <a:ext cx="2295069" cy="59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9CB5FF-0178-4C5C-A2C8-E8D532108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1545" y="5654675"/>
            <a:ext cx="2041989" cy="17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6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" y="6852841"/>
            <a:ext cx="15069310" cy="468531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85138" y="1184147"/>
            <a:ext cx="12099290" cy="26034"/>
          </a:xfrm>
          <a:custGeom>
            <a:avLst/>
            <a:gdLst/>
            <a:ahLst/>
            <a:cxnLst/>
            <a:rect l="l" t="t" r="r" b="b"/>
            <a:pathLst>
              <a:path w="12099290" h="26034">
                <a:moveTo>
                  <a:pt x="12098833" y="0"/>
                </a:moveTo>
                <a:lnTo>
                  <a:pt x="0" y="0"/>
                </a:lnTo>
                <a:lnTo>
                  <a:pt x="0" y="25908"/>
                </a:lnTo>
                <a:lnTo>
                  <a:pt x="12098833" y="25908"/>
                </a:lnTo>
                <a:lnTo>
                  <a:pt x="12098833" y="0"/>
                </a:lnTo>
                <a:close/>
              </a:path>
            </a:pathLst>
          </a:custGeom>
          <a:solidFill>
            <a:srgbClr val="EC1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2030" y="1210181"/>
            <a:ext cx="12084920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5700" b="1" spc="-260" dirty="0">
                <a:solidFill>
                  <a:srgbClr val="EE2736"/>
                </a:solidFill>
                <a:latin typeface="Tahoma"/>
                <a:cs typeface="Tahoma"/>
              </a:rPr>
              <a:t>Участники оборота товара </a:t>
            </a: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5700" b="1" spc="-260" dirty="0">
                <a:solidFill>
                  <a:srgbClr val="EE2736"/>
                </a:solidFill>
                <a:latin typeface="Tahoma"/>
                <a:cs typeface="Tahoma"/>
              </a:rPr>
              <a:t>и ввод товара</a:t>
            </a:r>
            <a:endParaRPr sz="57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56950" y="9533392"/>
            <a:ext cx="294640" cy="5111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3100" spc="15" dirty="0">
                <a:solidFill>
                  <a:srgbClr val="FFFFFF"/>
                </a:solidFill>
                <a:latin typeface="Tahoma"/>
                <a:cs typeface="Tahoma"/>
              </a:rPr>
              <a:t>7</a:t>
            </a:fld>
            <a:endParaRPr sz="3100">
              <a:latin typeface="Tahoma"/>
              <a:cs typeface="Tahoma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B9CF1BB-09C1-4308-B725-716D9F97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93" y="3484776"/>
            <a:ext cx="5499069" cy="76165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8718C05-59A2-4B03-A353-EB61A93C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59" y="4662819"/>
            <a:ext cx="5499069" cy="78246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697E327-26F4-490C-86FD-691A1B88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93" y="5861672"/>
            <a:ext cx="5499069" cy="78246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ED9FEE-F743-4B5A-AE89-FF7AE83A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495" y="6938868"/>
            <a:ext cx="5499069" cy="779168"/>
          </a:xfrm>
          <a:prstGeom prst="rect">
            <a:avLst/>
          </a:prstGeom>
        </p:spPr>
      </p:pic>
      <p:sp>
        <p:nvSpPr>
          <p:cNvPr id="29" name="Rectangle 121">
            <a:extLst>
              <a:ext uri="{FF2B5EF4-FFF2-40B4-BE49-F238E27FC236}">
                <a16:creationId xmlns:a16="http://schemas.microsoft.com/office/drawing/2014/main" id="{D0440EA4-8E88-4CEA-9A5D-EC6847C3F237}"/>
              </a:ext>
            </a:extLst>
          </p:cNvPr>
          <p:cNvSpPr/>
          <p:nvPr/>
        </p:nvSpPr>
        <p:spPr>
          <a:xfrm>
            <a:off x="8574740" y="3606304"/>
            <a:ext cx="5276850" cy="74485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Производитель (производимые третьими лицами по заказу участника оборота в рамках контрактного производства</a:t>
            </a:r>
          </a:p>
        </p:txBody>
      </p:sp>
      <p:sp>
        <p:nvSpPr>
          <p:cNvPr id="30" name="Rectangle 121">
            <a:extLst>
              <a:ext uri="{FF2B5EF4-FFF2-40B4-BE49-F238E27FC236}">
                <a16:creationId xmlns:a16="http://schemas.microsoft.com/office/drawing/2014/main" id="{0EC46C65-0AB2-4970-AD85-9800D92BDE09}"/>
              </a:ext>
            </a:extLst>
          </p:cNvPr>
          <p:cNvSpPr/>
          <p:nvPr/>
        </p:nvSpPr>
        <p:spPr>
          <a:xfrm>
            <a:off x="10063894" y="4835403"/>
            <a:ext cx="3035935" cy="37401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Импортер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2" name="Rectangle 121">
            <a:extLst>
              <a:ext uri="{FF2B5EF4-FFF2-40B4-BE49-F238E27FC236}">
                <a16:creationId xmlns:a16="http://schemas.microsoft.com/office/drawing/2014/main" id="{2D4D4899-0A36-423E-9AD4-A824D5056F7D}"/>
              </a:ext>
            </a:extLst>
          </p:cNvPr>
          <p:cNvSpPr/>
          <p:nvPr/>
        </p:nvSpPr>
        <p:spPr>
          <a:xfrm>
            <a:off x="8837313" y="7125387"/>
            <a:ext cx="5014277" cy="56415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УОТ Осуществляющий возврат и повторный ввод в оборот</a:t>
            </a:r>
          </a:p>
        </p:txBody>
      </p:sp>
      <p:sp>
        <p:nvSpPr>
          <p:cNvPr id="33" name="Rectangle 126">
            <a:extLst>
              <a:ext uri="{FF2B5EF4-FFF2-40B4-BE49-F238E27FC236}">
                <a16:creationId xmlns:a16="http://schemas.microsoft.com/office/drawing/2014/main" id="{7339C556-30E4-41D6-8169-D80226FA83FF}"/>
              </a:ext>
            </a:extLst>
          </p:cNvPr>
          <p:cNvSpPr/>
          <p:nvPr/>
        </p:nvSpPr>
        <p:spPr>
          <a:xfrm>
            <a:off x="10071831" y="8302199"/>
            <a:ext cx="3020060" cy="3511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Владелец остатков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A5E86A5-37E3-4074-A3F0-3895EF210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58" y="8101683"/>
            <a:ext cx="5499069" cy="780356"/>
          </a:xfrm>
          <a:prstGeom prst="rect">
            <a:avLst/>
          </a:prstGeom>
        </p:spPr>
      </p:pic>
      <p:pic>
        <p:nvPicPr>
          <p:cNvPr id="35" name="Picture 116">
            <a:extLst>
              <a:ext uri="{FF2B5EF4-FFF2-40B4-BE49-F238E27FC236}">
                <a16:creationId xmlns:a16="http://schemas.microsoft.com/office/drawing/2014/main" id="{59D05197-FD62-4CE4-926B-0B0559E0C5F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25339" y="9481351"/>
            <a:ext cx="2014220" cy="1621155"/>
          </a:xfrm>
          <a:prstGeom prst="rect">
            <a:avLst/>
          </a:prstGeom>
        </p:spPr>
      </p:pic>
      <p:pic>
        <p:nvPicPr>
          <p:cNvPr id="36" name="Picture 114">
            <a:extLst>
              <a:ext uri="{FF2B5EF4-FFF2-40B4-BE49-F238E27FC236}">
                <a16:creationId xmlns:a16="http://schemas.microsoft.com/office/drawing/2014/main" id="{273A77A0-69BB-48A2-8ED1-DEA9E7F3E2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71718" y="9533392"/>
            <a:ext cx="2549525" cy="1638935"/>
          </a:xfrm>
          <a:prstGeom prst="rect">
            <a:avLst/>
          </a:prstGeom>
        </p:spPr>
      </p:pic>
      <p:pic>
        <p:nvPicPr>
          <p:cNvPr id="37" name="Picture 112">
            <a:extLst>
              <a:ext uri="{FF2B5EF4-FFF2-40B4-BE49-F238E27FC236}">
                <a16:creationId xmlns:a16="http://schemas.microsoft.com/office/drawing/2014/main" id="{4F471CC1-0324-4580-87CF-C80DB8F539D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230739" y="8363354"/>
            <a:ext cx="2310130" cy="2929890"/>
          </a:xfrm>
          <a:prstGeom prst="rect">
            <a:avLst/>
          </a:prstGeom>
        </p:spPr>
      </p:pic>
      <p:sp>
        <p:nvSpPr>
          <p:cNvPr id="38" name="Rectangle 121">
            <a:extLst>
              <a:ext uri="{FF2B5EF4-FFF2-40B4-BE49-F238E27FC236}">
                <a16:creationId xmlns:a16="http://schemas.microsoft.com/office/drawing/2014/main" id="{991D472A-524C-4218-9BA1-DABE18E992E5}"/>
              </a:ext>
            </a:extLst>
          </p:cNvPr>
          <p:cNvSpPr/>
          <p:nvPr/>
        </p:nvSpPr>
        <p:spPr>
          <a:xfrm>
            <a:off x="2996973" y="7125387"/>
            <a:ext cx="1187678" cy="37401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Магазин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1" name="Rectangle 121">
            <a:extLst>
              <a:ext uri="{FF2B5EF4-FFF2-40B4-BE49-F238E27FC236}">
                <a16:creationId xmlns:a16="http://schemas.microsoft.com/office/drawing/2014/main" id="{A82CA6E1-D049-4C4A-8574-14A6DDFD1AC9}"/>
              </a:ext>
            </a:extLst>
          </p:cNvPr>
          <p:cNvSpPr/>
          <p:nvPr/>
        </p:nvSpPr>
        <p:spPr>
          <a:xfrm>
            <a:off x="10063894" y="6111493"/>
            <a:ext cx="2062894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Комиссионер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2" name="Rectangle 121">
            <a:extLst>
              <a:ext uri="{FF2B5EF4-FFF2-40B4-BE49-F238E27FC236}">
                <a16:creationId xmlns:a16="http://schemas.microsoft.com/office/drawing/2014/main" id="{F07FF81D-A7FB-45FA-A429-F4FDAF65CC09}"/>
              </a:ext>
            </a:extLst>
          </p:cNvPr>
          <p:cNvSpPr/>
          <p:nvPr/>
        </p:nvSpPr>
        <p:spPr>
          <a:xfrm>
            <a:off x="1559383" y="3750153"/>
            <a:ext cx="3818279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Производство на  территории РФ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3" name="Rectangle 121">
            <a:extLst>
              <a:ext uri="{FF2B5EF4-FFF2-40B4-BE49-F238E27FC236}">
                <a16:creationId xmlns:a16="http://schemas.microsoft.com/office/drawing/2014/main" id="{504BA693-46F4-4E62-A8AC-C86D0D8762B9}"/>
              </a:ext>
            </a:extLst>
          </p:cNvPr>
          <p:cNvSpPr/>
          <p:nvPr/>
        </p:nvSpPr>
        <p:spPr>
          <a:xfrm>
            <a:off x="1676919" y="4817846"/>
            <a:ext cx="3818279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Производство за пределами  РФ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4" name="Rectangle 121">
            <a:extLst>
              <a:ext uri="{FF2B5EF4-FFF2-40B4-BE49-F238E27FC236}">
                <a16:creationId xmlns:a16="http://schemas.microsoft.com/office/drawing/2014/main" id="{2162CE0D-29F0-40FC-806B-2AD4FB792938}"/>
              </a:ext>
            </a:extLst>
          </p:cNvPr>
          <p:cNvSpPr/>
          <p:nvPr/>
        </p:nvSpPr>
        <p:spPr>
          <a:xfrm>
            <a:off x="1244336" y="6073609"/>
            <a:ext cx="4448372" cy="35814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Комиссионные магазины </a:t>
            </a:r>
            <a:r>
              <a:rPr lang="ru-RU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секонд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 </a:t>
            </a:r>
            <a:r>
              <a:rPr lang="ru-RU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х</a:t>
            </a: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енд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5" name="Rectangle 121">
            <a:extLst>
              <a:ext uri="{FF2B5EF4-FFF2-40B4-BE49-F238E27FC236}">
                <a16:creationId xmlns:a16="http://schemas.microsoft.com/office/drawing/2014/main" id="{43FA954F-804A-4186-A022-4CE5AD9401A4}"/>
              </a:ext>
            </a:extLst>
          </p:cNvPr>
          <p:cNvSpPr/>
          <p:nvPr/>
        </p:nvSpPr>
        <p:spPr>
          <a:xfrm>
            <a:off x="1472030" y="8166918"/>
            <a:ext cx="4465220" cy="37401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Магазин/ 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Д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истрибьютор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</a:rPr>
              <a:t>ы/ Оптовые компании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809991F4-D104-4E21-B996-579C7497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22" y="6937681"/>
            <a:ext cx="5499069" cy="780356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28393A3-44C1-4DC3-8DDF-42D9A36C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76" y="5863780"/>
            <a:ext cx="5499069" cy="780356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8DD43EF9-E77E-40EF-AF1A-8275DE92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21" y="4665215"/>
            <a:ext cx="5499069" cy="780356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1B032D8A-B923-454A-A5B5-04CD32C8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23" y="3484776"/>
            <a:ext cx="5499069" cy="780356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0BEF9575-0A2B-411F-B9ED-EF5579F5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22" y="8101683"/>
            <a:ext cx="5499069" cy="78035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EA7FA2E-472E-47B1-A0C0-3C74EF49573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1" y="485267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9250" y="210399"/>
            <a:ext cx="10163810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pc="-210" dirty="0">
                <a:solidFill>
                  <a:srgbClr val="EE2736"/>
                </a:solidFill>
              </a:rPr>
              <a:t> Дорожная карта внедрения обуви</a:t>
            </a:r>
            <a:endParaRPr spc="-210" dirty="0">
              <a:solidFill>
                <a:srgbClr val="EE2736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56950" y="9533392"/>
            <a:ext cx="294640" cy="5111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3100" spc="15" dirty="0">
                <a:solidFill>
                  <a:srgbClr val="FFFFFF"/>
                </a:solidFill>
                <a:latin typeface="Tahoma"/>
                <a:cs typeface="Tahoma"/>
              </a:rPr>
              <a:t>8</a:t>
            </a:fld>
            <a:endParaRPr sz="3100">
              <a:latin typeface="Tahoma"/>
              <a:cs typeface="Tahoma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D2AB0029-270F-4A34-81ED-4C3AA0D579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52" y="6825743"/>
            <a:ext cx="15069310" cy="4483607"/>
          </a:xfrm>
          <a:prstGeom prst="rect">
            <a:avLst/>
          </a:prstGeom>
        </p:spPr>
      </p:pic>
      <p:sp>
        <p:nvSpPr>
          <p:cNvPr id="13" name="Rectangle 126">
            <a:extLst>
              <a:ext uri="{FF2B5EF4-FFF2-40B4-BE49-F238E27FC236}">
                <a16:creationId xmlns:a16="http://schemas.microsoft.com/office/drawing/2014/main" id="{17FC370C-C45B-490A-AEB3-E39458DAC68E}"/>
              </a:ext>
            </a:extLst>
          </p:cNvPr>
          <p:cNvSpPr/>
          <p:nvPr/>
        </p:nvSpPr>
        <p:spPr>
          <a:xfrm>
            <a:off x="2391318" y="2900212"/>
            <a:ext cx="2267585" cy="72390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Этап 1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01.07.2019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Rectangle 126">
            <a:extLst>
              <a:ext uri="{FF2B5EF4-FFF2-40B4-BE49-F238E27FC236}">
                <a16:creationId xmlns:a16="http://schemas.microsoft.com/office/drawing/2014/main" id="{8385B2BE-1D5D-4D3A-AA99-68DFD4141038}"/>
              </a:ext>
            </a:extLst>
          </p:cNvPr>
          <p:cNvSpPr/>
          <p:nvPr/>
        </p:nvSpPr>
        <p:spPr>
          <a:xfrm>
            <a:off x="6558472" y="2904533"/>
            <a:ext cx="2267585" cy="72390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Этап 2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01.10.2019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26">
            <a:extLst>
              <a:ext uri="{FF2B5EF4-FFF2-40B4-BE49-F238E27FC236}">
                <a16:creationId xmlns:a16="http://schemas.microsoft.com/office/drawing/2014/main" id="{0B5A0195-4F31-41F3-B4BA-884AA3077842}"/>
              </a:ext>
            </a:extLst>
          </p:cNvPr>
          <p:cNvSpPr/>
          <p:nvPr/>
        </p:nvSpPr>
        <p:spPr>
          <a:xfrm>
            <a:off x="10927886" y="2886318"/>
            <a:ext cx="2390775" cy="72390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Этап 3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01.03.2020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17" name="Group 12259">
            <a:extLst>
              <a:ext uri="{FF2B5EF4-FFF2-40B4-BE49-F238E27FC236}">
                <a16:creationId xmlns:a16="http://schemas.microsoft.com/office/drawing/2014/main" id="{923F16EC-78F4-44C1-8867-94A0DAE5CE0E}"/>
              </a:ext>
            </a:extLst>
          </p:cNvPr>
          <p:cNvGrpSpPr/>
          <p:nvPr/>
        </p:nvGrpSpPr>
        <p:grpSpPr>
          <a:xfrm>
            <a:off x="1472031" y="4443517"/>
            <a:ext cx="11920208" cy="109712"/>
            <a:chOff x="0" y="0"/>
            <a:chExt cx="12098833" cy="0"/>
          </a:xfrm>
        </p:grpSpPr>
        <p:sp>
          <p:nvSpPr>
            <p:cNvPr id="18" name="Shape 239">
              <a:extLst>
                <a:ext uri="{FF2B5EF4-FFF2-40B4-BE49-F238E27FC236}">
                  <a16:creationId xmlns:a16="http://schemas.microsoft.com/office/drawing/2014/main" id="{EAAD9B6B-730E-4FD2-9572-E53C2C8CC03B}"/>
                </a:ext>
              </a:extLst>
            </p:cNvPr>
            <p:cNvSpPr/>
            <p:nvPr/>
          </p:nvSpPr>
          <p:spPr>
            <a:xfrm>
              <a:off x="0" y="0"/>
              <a:ext cx="12098833" cy="0"/>
            </a:xfrm>
            <a:custGeom>
              <a:avLst/>
              <a:gdLst/>
              <a:ahLst/>
              <a:cxnLst/>
              <a:rect l="0" t="0" r="0" b="0"/>
              <a:pathLst>
                <a:path w="12098833">
                  <a:moveTo>
                    <a:pt x="0" y="0"/>
                  </a:moveTo>
                  <a:lnTo>
                    <a:pt x="12098833" y="0"/>
                  </a:lnTo>
                </a:path>
              </a:pathLst>
            </a:custGeom>
            <a:noFill/>
            <a:ln w="25908" cap="flat" cmpd="sng" algn="ctr">
              <a:solidFill>
                <a:srgbClr val="EB1A2D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Shape 241">
              <a:extLst>
                <a:ext uri="{FF2B5EF4-FFF2-40B4-BE49-F238E27FC236}">
                  <a16:creationId xmlns:a16="http://schemas.microsoft.com/office/drawing/2014/main" id="{579C78CE-50DE-4F42-8A83-C270AC045A94}"/>
                </a:ext>
              </a:extLst>
            </p:cNvPr>
            <p:cNvSpPr/>
            <p:nvPr/>
          </p:nvSpPr>
          <p:spPr>
            <a:xfrm>
              <a:off x="0" y="0"/>
              <a:ext cx="12098833" cy="0"/>
            </a:xfrm>
            <a:custGeom>
              <a:avLst/>
              <a:gdLst/>
              <a:ahLst/>
              <a:cxnLst/>
              <a:rect l="0" t="0" r="0" b="0"/>
              <a:pathLst>
                <a:path w="12098833">
                  <a:moveTo>
                    <a:pt x="0" y="0"/>
                  </a:moveTo>
                  <a:lnTo>
                    <a:pt x="12098833" y="0"/>
                  </a:lnTo>
                </a:path>
              </a:pathLst>
            </a:custGeom>
            <a:noFill/>
            <a:ln w="25908" cap="flat" cmpd="sng" algn="ctr">
              <a:solidFill>
                <a:srgbClr val="EB1A2D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0" name="Овал 19">
            <a:extLst>
              <a:ext uri="{FF2B5EF4-FFF2-40B4-BE49-F238E27FC236}">
                <a16:creationId xmlns:a16="http://schemas.microsoft.com/office/drawing/2014/main" id="{5781C1C0-B6B3-49B9-98D7-70C6353A64C2}"/>
              </a:ext>
            </a:extLst>
          </p:cNvPr>
          <p:cNvSpPr/>
          <p:nvPr/>
        </p:nvSpPr>
        <p:spPr>
          <a:xfrm>
            <a:off x="3129554" y="4275575"/>
            <a:ext cx="504825" cy="3619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C9B1EEE-26AE-4097-A612-27E53A07D259}"/>
              </a:ext>
            </a:extLst>
          </p:cNvPr>
          <p:cNvSpPr/>
          <p:nvPr/>
        </p:nvSpPr>
        <p:spPr>
          <a:xfrm>
            <a:off x="7527471" y="4302632"/>
            <a:ext cx="504825" cy="3619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48ECF10-22CB-43D5-A428-656DFF2B9F25}"/>
              </a:ext>
            </a:extLst>
          </p:cNvPr>
          <p:cNvSpPr/>
          <p:nvPr/>
        </p:nvSpPr>
        <p:spPr>
          <a:xfrm>
            <a:off x="11944438" y="4302632"/>
            <a:ext cx="504825" cy="3619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23" name="Rectangle 126">
            <a:extLst>
              <a:ext uri="{FF2B5EF4-FFF2-40B4-BE49-F238E27FC236}">
                <a16:creationId xmlns:a16="http://schemas.microsoft.com/office/drawing/2014/main" id="{2156BC35-87F1-4A75-9402-FA87F3E96B2F}"/>
              </a:ext>
            </a:extLst>
          </p:cNvPr>
          <p:cNvSpPr/>
          <p:nvPr/>
        </p:nvSpPr>
        <p:spPr>
          <a:xfrm>
            <a:off x="833120" y="5113837"/>
            <a:ext cx="4426841" cy="526732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 Подготовка собственных систем бухгалтерского учета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 startAt="2"/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Регистрация Участников товарооборота (УОТ) в Системе маркировки и отслеживания (ИС МП)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 Описание товаров в ИС МП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 Подача заявок на получение удаленного программно-аппаратного комплекса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4" name="Rectangle 126">
            <a:extLst>
              <a:ext uri="{FF2B5EF4-FFF2-40B4-BE49-F238E27FC236}">
                <a16:creationId xmlns:a16="http://schemas.microsoft.com/office/drawing/2014/main" id="{A07EBE45-0DE8-4002-8B3E-D99B0EE81CD3}"/>
              </a:ext>
            </a:extLst>
          </p:cNvPr>
          <p:cNvSpPr/>
          <p:nvPr/>
        </p:nvSpPr>
        <p:spPr>
          <a:xfrm>
            <a:off x="5814269" y="5113837"/>
            <a:ext cx="3755989" cy="43529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Оператор оснащает УОТ необходимыми ПАК для эмиссии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Оператор и УОТ тестируют ПАК и Учётные системы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 Добровольная маркировка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3.1 Начало маркировки остатков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3.2 Начало маркировки товаров импортерами и производителями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126">
            <a:extLst>
              <a:ext uri="{FF2B5EF4-FFF2-40B4-BE49-F238E27FC236}">
                <a16:creationId xmlns:a16="http://schemas.microsoft.com/office/drawing/2014/main" id="{4A047A07-74D9-49BF-99FC-8BADB14427D8}"/>
              </a:ext>
            </a:extLst>
          </p:cNvPr>
          <p:cNvSpPr/>
          <p:nvPr/>
        </p:nvSpPr>
        <p:spPr>
          <a:xfrm>
            <a:off x="10445857" y="5094333"/>
            <a:ext cx="4143375" cy="466725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Окончание маркировки Остатков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Производители и импортеры вносят все сведения об операциях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 Запрет производства и импорта немаркированной продукции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 Запрет розничной продажи немаркированной продукции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5. Запрет оборота немаркированной продукции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6. Окончание маркировки остатков до 1 мая 2020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2639E15-D703-4E4F-A11F-CE0A97CE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008" y="2873830"/>
            <a:ext cx="1938658" cy="90247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7DD20B9-AD66-4CF0-842A-67FF850B2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35" y="2854128"/>
            <a:ext cx="1911830" cy="88998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25A1CC1-7DF1-467C-AA8D-947566E1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32" y="2878025"/>
            <a:ext cx="1911830" cy="88998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49373B-FBA8-4855-8469-8C88AEF76A7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1" y="485267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2069" y="489336"/>
            <a:ext cx="12589521" cy="898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345" dirty="0">
                <a:solidFill>
                  <a:srgbClr val="EE2736"/>
                </a:solidFill>
              </a:rPr>
              <a:t>  Как работает прослеживаемость </a:t>
            </a:r>
            <a:endParaRPr spc="-345" dirty="0">
              <a:solidFill>
                <a:srgbClr val="EE2736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6950" y="9533392"/>
            <a:ext cx="294640" cy="5111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3100" spc="15" dirty="0">
                <a:solidFill>
                  <a:srgbClr val="FFFFFF"/>
                </a:solidFill>
                <a:latin typeface="Tahoma"/>
                <a:cs typeface="Tahoma"/>
              </a:rPr>
              <a:t>9</a:t>
            </a:fld>
            <a:endParaRPr sz="3100">
              <a:latin typeface="Tahoma"/>
              <a:cs typeface="Tahoma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4126CA47-883D-4E00-A2A4-AA691ECC0E1E}"/>
              </a:ext>
            </a:extLst>
          </p:cNvPr>
          <p:cNvSpPr txBox="1"/>
          <p:nvPr/>
        </p:nvSpPr>
        <p:spPr>
          <a:xfrm>
            <a:off x="397840" y="5374629"/>
            <a:ext cx="2476500" cy="301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135" dirty="0">
                <a:solidFill>
                  <a:srgbClr val="FF0000"/>
                </a:solidFill>
                <a:latin typeface="Tahoma"/>
                <a:cs typeface="Tahoma"/>
              </a:rPr>
              <a:t>Производитель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135" dirty="0">
                <a:solidFill>
                  <a:srgbClr val="FF0000"/>
                </a:solidFill>
                <a:latin typeface="Tahoma"/>
                <a:cs typeface="Tahoma"/>
              </a:rPr>
              <a:t>или импортер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spc="135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spc="135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135" dirty="0">
                <a:latin typeface="Tahoma"/>
                <a:cs typeface="Tahoma"/>
              </a:rPr>
              <a:t>Производитель наносит код </a:t>
            </a:r>
            <a:r>
              <a:rPr lang="en-US" sz="2400" spc="135" dirty="0">
                <a:latin typeface="Tahoma"/>
                <a:cs typeface="Tahoma"/>
              </a:rPr>
              <a:t>Data Matrix </a:t>
            </a:r>
            <a:r>
              <a:rPr lang="ru-RU" sz="2400" spc="135" dirty="0">
                <a:latin typeface="Tahoma"/>
                <a:cs typeface="Tahoma"/>
              </a:rPr>
              <a:t>на товар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10E76C43-BA84-414F-839A-93DD438DB5A3}"/>
              </a:ext>
            </a:extLst>
          </p:cNvPr>
          <p:cNvSpPr txBox="1"/>
          <p:nvPr/>
        </p:nvSpPr>
        <p:spPr>
          <a:xfrm>
            <a:off x="3444180" y="6148193"/>
            <a:ext cx="2476500" cy="301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dirty="0">
                <a:solidFill>
                  <a:srgbClr val="FF0000"/>
                </a:solidFill>
                <a:latin typeface="Tahoma"/>
                <a:cs typeface="Tahoma"/>
              </a:rPr>
              <a:t>Логистика</a:t>
            </a:r>
            <a:r>
              <a:rPr lang="ru-RU" sz="2400" dirty="0">
                <a:latin typeface="Tahoma"/>
                <a:cs typeface="Tahoma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dirty="0">
                <a:latin typeface="Tahoma"/>
                <a:cs typeface="Tahoma"/>
              </a:rPr>
              <a:t>Весь путь товара передается в систему на каждом этапе 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AEBA758-B8A0-4325-BECA-C2F1E1ADD624}"/>
              </a:ext>
            </a:extLst>
          </p:cNvPr>
          <p:cNvSpPr txBox="1"/>
          <p:nvPr/>
        </p:nvSpPr>
        <p:spPr>
          <a:xfrm>
            <a:off x="6543812" y="5378972"/>
            <a:ext cx="2476500" cy="2649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dirty="0">
                <a:solidFill>
                  <a:srgbClr val="FF0000"/>
                </a:solidFill>
                <a:latin typeface="Tahoma"/>
                <a:cs typeface="Tahoma"/>
              </a:rPr>
              <a:t>Магазин</a:t>
            </a:r>
            <a:r>
              <a:rPr lang="ru-RU" sz="2400" dirty="0">
                <a:latin typeface="Tahoma"/>
                <a:cs typeface="Tahoma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dirty="0">
                <a:latin typeface="Tahoma"/>
                <a:cs typeface="Tahoma"/>
              </a:rPr>
              <a:t>В магазине подтверждают приход товара 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F64912AA-CDF9-4D08-BC67-C594A1300A36}"/>
              </a:ext>
            </a:extLst>
          </p:cNvPr>
          <p:cNvSpPr txBox="1"/>
          <p:nvPr/>
        </p:nvSpPr>
        <p:spPr>
          <a:xfrm>
            <a:off x="9643444" y="6147912"/>
            <a:ext cx="2476500" cy="301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dirty="0">
                <a:solidFill>
                  <a:srgbClr val="FF0000"/>
                </a:solidFill>
                <a:latin typeface="Tahoma"/>
                <a:cs typeface="Tahoma"/>
              </a:rPr>
              <a:t>Касса</a:t>
            </a:r>
            <a:r>
              <a:rPr lang="ru-RU" sz="2400" dirty="0">
                <a:latin typeface="Tahoma"/>
                <a:cs typeface="Tahoma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dirty="0">
                <a:latin typeface="Tahoma"/>
                <a:cs typeface="Tahoma"/>
              </a:rPr>
              <a:t>На кассе при продаже фиксируют выбытие товара 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96B0E36D-1C4F-4C1E-8A3B-92289E72E84E}"/>
              </a:ext>
            </a:extLst>
          </p:cNvPr>
          <p:cNvSpPr txBox="1"/>
          <p:nvPr/>
        </p:nvSpPr>
        <p:spPr>
          <a:xfrm>
            <a:off x="12282928" y="5391410"/>
            <a:ext cx="2476500" cy="301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dirty="0">
                <a:solidFill>
                  <a:srgbClr val="FF0000"/>
                </a:solidFill>
                <a:latin typeface="Tahoma"/>
                <a:cs typeface="Tahoma"/>
              </a:rPr>
              <a:t>Потребитель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dirty="0">
                <a:latin typeface="Tahoma"/>
                <a:cs typeface="Tahoma"/>
              </a:rPr>
              <a:t>Сканирует код для проверки подлинности товара</a:t>
            </a:r>
            <a:endParaRPr sz="2400" dirty="0">
              <a:latin typeface="Tahoma"/>
              <a:cs typeface="Tahoma"/>
            </a:endParaRPr>
          </a:p>
        </p:txBody>
      </p:sp>
      <p:pic>
        <p:nvPicPr>
          <p:cNvPr id="1040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730D12DA-5CCF-4904-B637-02C6748E0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38958">
            <a:off x="2372228" y="3173282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0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C31CF2AB-E0FA-49C6-AFE6-1BA243FBB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8373">
            <a:off x="5126961" y="3115133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1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3D7DF7FD-505B-48BD-9663-7059219E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439">
            <a:off x="8306700" y="3205297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2" name="Picture 16" descr="Иконка «Стрелка» — скачай бесплатно PNG и векторе">
            <a:extLst>
              <a:ext uri="{FF2B5EF4-FFF2-40B4-BE49-F238E27FC236}">
                <a16:creationId xmlns:a16="http://schemas.microsoft.com/office/drawing/2014/main" id="{7A20708E-3A78-46C0-90B8-E2D199F1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4015">
            <a:off x="11298032" y="3113374"/>
            <a:ext cx="1071562" cy="10715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24" name="Group 12259">
            <a:extLst>
              <a:ext uri="{FF2B5EF4-FFF2-40B4-BE49-F238E27FC236}">
                <a16:creationId xmlns:a16="http://schemas.microsoft.com/office/drawing/2014/main" id="{80E5CF91-44F2-4185-974D-189C2132EC99}"/>
              </a:ext>
            </a:extLst>
          </p:cNvPr>
          <p:cNvGrpSpPr/>
          <p:nvPr/>
        </p:nvGrpSpPr>
        <p:grpSpPr>
          <a:xfrm>
            <a:off x="984250" y="1591448"/>
            <a:ext cx="11920208" cy="109712"/>
            <a:chOff x="0" y="0"/>
            <a:chExt cx="12098833" cy="0"/>
          </a:xfrm>
        </p:grpSpPr>
        <p:sp>
          <p:nvSpPr>
            <p:cNvPr id="25" name="Shape 239">
              <a:extLst>
                <a:ext uri="{FF2B5EF4-FFF2-40B4-BE49-F238E27FC236}">
                  <a16:creationId xmlns:a16="http://schemas.microsoft.com/office/drawing/2014/main" id="{6F03A293-3F53-4A4A-A889-6B8AF31A5498}"/>
                </a:ext>
              </a:extLst>
            </p:cNvPr>
            <p:cNvSpPr/>
            <p:nvPr/>
          </p:nvSpPr>
          <p:spPr>
            <a:xfrm>
              <a:off x="0" y="0"/>
              <a:ext cx="12098833" cy="0"/>
            </a:xfrm>
            <a:custGeom>
              <a:avLst/>
              <a:gdLst/>
              <a:ahLst/>
              <a:cxnLst/>
              <a:rect l="0" t="0" r="0" b="0"/>
              <a:pathLst>
                <a:path w="12098833">
                  <a:moveTo>
                    <a:pt x="0" y="0"/>
                  </a:moveTo>
                  <a:lnTo>
                    <a:pt x="12098833" y="0"/>
                  </a:lnTo>
                </a:path>
              </a:pathLst>
            </a:custGeom>
            <a:noFill/>
            <a:ln w="25908" cap="flat" cmpd="sng" algn="ctr">
              <a:solidFill>
                <a:srgbClr val="EB1A2D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26" name="Shape 241">
              <a:extLst>
                <a:ext uri="{FF2B5EF4-FFF2-40B4-BE49-F238E27FC236}">
                  <a16:creationId xmlns:a16="http://schemas.microsoft.com/office/drawing/2014/main" id="{56F06E3E-9214-4B8C-85AE-D8650F8E195D}"/>
                </a:ext>
              </a:extLst>
            </p:cNvPr>
            <p:cNvSpPr/>
            <p:nvPr/>
          </p:nvSpPr>
          <p:spPr>
            <a:xfrm>
              <a:off x="0" y="0"/>
              <a:ext cx="12098833" cy="0"/>
            </a:xfrm>
            <a:custGeom>
              <a:avLst/>
              <a:gdLst/>
              <a:ahLst/>
              <a:cxnLst/>
              <a:rect l="0" t="0" r="0" b="0"/>
              <a:pathLst>
                <a:path w="12098833">
                  <a:moveTo>
                    <a:pt x="0" y="0"/>
                  </a:moveTo>
                  <a:lnTo>
                    <a:pt x="12098833" y="0"/>
                  </a:lnTo>
                </a:path>
              </a:pathLst>
            </a:custGeom>
            <a:noFill/>
            <a:ln w="25908" cap="flat" cmpd="sng" algn="ctr">
              <a:solidFill>
                <a:srgbClr val="EB1A2D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8" name="object 10">
            <a:extLst>
              <a:ext uri="{FF2B5EF4-FFF2-40B4-BE49-F238E27FC236}">
                <a16:creationId xmlns:a16="http://schemas.microsoft.com/office/drawing/2014/main" id="{4CF82499-4AE5-42EF-B703-E5E669B35669}"/>
              </a:ext>
            </a:extLst>
          </p:cNvPr>
          <p:cNvSpPr/>
          <p:nvPr/>
        </p:nvSpPr>
        <p:spPr>
          <a:xfrm>
            <a:off x="5964879" y="2449782"/>
            <a:ext cx="2476500" cy="2018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6618619A-50F7-429E-AFD5-3A58B88CC19C}"/>
              </a:ext>
            </a:extLst>
          </p:cNvPr>
          <p:cNvSpPr/>
          <p:nvPr/>
        </p:nvSpPr>
        <p:spPr>
          <a:xfrm>
            <a:off x="9235622" y="3779308"/>
            <a:ext cx="2216687" cy="2185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E055C177-C0BE-4722-BAD1-2A55206EAE05}"/>
              </a:ext>
            </a:extLst>
          </p:cNvPr>
          <p:cNvSpPr/>
          <p:nvPr/>
        </p:nvSpPr>
        <p:spPr>
          <a:xfrm>
            <a:off x="11833813" y="1901788"/>
            <a:ext cx="2759395" cy="2771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2CAF44-70C6-42B3-B90E-7F624B319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96" y="3927898"/>
            <a:ext cx="1896227" cy="17267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8D25E0-FCA6-4BE5-A506-CDBCEC259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1" y="2744489"/>
            <a:ext cx="1551077" cy="155107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5F18B55-4DD1-4C75-B31E-291ACDE0D14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0363880"/>
            <a:ext cx="2295069" cy="5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2671</TotalTime>
  <Words>2708</Words>
  <Application>Microsoft Office PowerPoint</Application>
  <PresentationFormat>Произвольный</PresentationFormat>
  <Paragraphs>387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1" baseType="lpstr">
      <vt:lpstr>Arial</vt:lpstr>
      <vt:lpstr>Calibri</vt:lpstr>
      <vt:lpstr>Gotham SSm A</vt:lpstr>
      <vt:lpstr>Istok Web</vt:lpstr>
      <vt:lpstr>PT Sans Caption</vt:lpstr>
      <vt:lpstr>Tahoma</vt:lpstr>
      <vt:lpstr>Times New Roman</vt:lpstr>
      <vt:lpstr>Wingdings</vt:lpstr>
      <vt:lpstr>Office Theme</vt:lpstr>
      <vt:lpstr>Презентация PowerPoint</vt:lpstr>
      <vt:lpstr>О проекте</vt:lpstr>
      <vt:lpstr>Презентация PowerPoint</vt:lpstr>
      <vt:lpstr>Презентация PowerPoint</vt:lpstr>
      <vt:lpstr>      Маркировка товаров средствами идентификации в Кыргызской Республике</vt:lpstr>
      <vt:lpstr>Презентация PowerPoint</vt:lpstr>
      <vt:lpstr>Презентация PowerPoint</vt:lpstr>
      <vt:lpstr> Дорожная карта внедрения обуви</vt:lpstr>
      <vt:lpstr>  Как работает прослеживаемость </vt:lpstr>
      <vt:lpstr>Как работает прослеживаемость </vt:lpstr>
      <vt:lpstr>Подготовка собственных учетных систем</vt:lpstr>
      <vt:lpstr> Регистрация в Честном знаке </vt:lpstr>
      <vt:lpstr>Презентация PowerPoint</vt:lpstr>
      <vt:lpstr>Презентация PowerPoint</vt:lpstr>
      <vt:lpstr>Презентация PowerPoint</vt:lpstr>
      <vt:lpstr>Описание товара </vt:lpstr>
      <vt:lpstr>Описание продукции с помощью атрибутов</vt:lpstr>
      <vt:lpstr>Презентация PowerPoint</vt:lpstr>
      <vt:lpstr>Презентация PowerPoint</vt:lpstr>
      <vt:lpstr>Презентация PowerPoint</vt:lpstr>
      <vt:lpstr>Презентация PowerPoint</vt:lpstr>
      <vt:lpstr>Маркировка остатков  </vt:lpstr>
      <vt:lpstr>Маркировка импорта  </vt:lpstr>
      <vt:lpstr>Презентация PowerPoint</vt:lpstr>
      <vt:lpstr>Агрегация товара в транспортные упаковки 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</dc:creator>
  <cp:lastModifiedBy>пк</cp:lastModifiedBy>
  <cp:revision>201</cp:revision>
  <dcterms:created xsi:type="dcterms:W3CDTF">2021-03-18T10:31:00Z</dcterms:created>
  <dcterms:modified xsi:type="dcterms:W3CDTF">2021-05-21T09:46:10Z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2018-06-09T00:00:00Z</vt:filetime>
  </property>
  <property fmtid="{D5CDD505-2E9C-101B-9397-08002B2CF9AE}" pid="3" name="Creator">
    <vt:lpwstr>Acrobat PDFMaker 18 для PowerPoint</vt:lpwstr>
  </property>
  <property fmtid="{D5CDD505-2E9C-101B-9397-08002B2CF9AE}" pid="4" name="LastSaved">
    <vt:filetime>2021-03-18T00:00:00Z</vt:filetime>
  </property>
</Properties>
</file>